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95" r:id="rId2"/>
    <p:sldId id="293" r:id="rId3"/>
    <p:sldId id="286" r:id="rId4"/>
    <p:sldId id="287" r:id="rId5"/>
    <p:sldId id="288" r:id="rId6"/>
    <p:sldId id="289" r:id="rId7"/>
    <p:sldId id="291" r:id="rId8"/>
    <p:sldId id="292" r:id="rId9"/>
    <p:sldId id="285" r:id="rId10"/>
    <p:sldId id="284" r:id="rId11"/>
    <p:sldId id="257" r:id="rId12"/>
    <p:sldId id="258" r:id="rId13"/>
    <p:sldId id="263" r:id="rId14"/>
    <p:sldId id="260" r:id="rId15"/>
    <p:sldId id="261" r:id="rId16"/>
    <p:sldId id="262" r:id="rId17"/>
    <p:sldId id="264" r:id="rId18"/>
    <p:sldId id="267" r:id="rId19"/>
    <p:sldId id="265" r:id="rId20"/>
    <p:sldId id="266" r:id="rId21"/>
    <p:sldId id="297" r:id="rId22"/>
    <p:sldId id="298" r:id="rId23"/>
    <p:sldId id="299" r:id="rId24"/>
    <p:sldId id="300" r:id="rId25"/>
    <p:sldId id="301" r:id="rId26"/>
    <p:sldId id="302" r:id="rId27"/>
    <p:sldId id="296" r:id="rId28"/>
    <p:sldId id="270" r:id="rId29"/>
    <p:sldId id="271" r:id="rId30"/>
    <p:sldId id="275" r:id="rId31"/>
    <p:sldId id="272" r:id="rId32"/>
    <p:sldId id="273" r:id="rId33"/>
    <p:sldId id="274" r:id="rId34"/>
    <p:sldId id="276" r:id="rId35"/>
    <p:sldId id="277" r:id="rId36"/>
    <p:sldId id="279" r:id="rId37"/>
    <p:sldId id="280" r:id="rId38"/>
  </p:sldIdLst>
  <p:sldSz cx="9144000" cy="6858000" type="screen4x3"/>
  <p:notesSz cx="7010400" cy="9296400"/>
  <p:embeddedFontLst>
    <p:embeddedFont>
      <p:font typeface="Elephant" charset="0"/>
      <p:regular r:id="rId41"/>
      <p:italic r:id="rId42"/>
    </p:embeddedFont>
    <p:embeddedFont>
      <p:font typeface="Verdana" pitchFamily="34" charset="0"/>
      <p:regular r:id="rId43"/>
      <p:bold r:id="rId44"/>
      <p:italic r:id="rId45"/>
      <p:boldItalic r:id="rId46"/>
    </p:embeddedFont>
    <p:embeddedFont>
      <p:font typeface="Rockwell Extra Bold" charset="0"/>
      <p:bold r:id="rId47"/>
    </p:embeddedFont>
    <p:embeddedFont>
      <p:font typeface="Calibri" pitchFamily="34" charset="0"/>
      <p:regular r:id="rId48"/>
      <p:bold r:id="rId49"/>
      <p:italic r:id="rId50"/>
      <p:boldItalic r:id="rId51"/>
    </p:embeddedFont>
    <p:embeddedFont>
      <p:font typeface="Eras Bold ITC" charset="0"/>
      <p:regular r:id="rId52"/>
    </p:embeddedFont>
    <p:embeddedFont>
      <p:font typeface="Franklin Gothic Medium" pitchFamily="34" charset="0"/>
      <p:regular r:id="rId53"/>
      <p:italic r:id="rId54"/>
    </p:embeddedFont>
    <p:embeddedFont>
      <p:font typeface="Vani" pitchFamily="34" charset="0"/>
      <p:regular r:id="rId55"/>
      <p:bold r:id="rId56"/>
    </p:embeddedFont>
    <p:embeddedFont>
      <p:font typeface="Arial Black" pitchFamily="34" charset="0"/>
      <p:bold r:id="rId57"/>
    </p:embeddedFont>
    <p:embeddedFont>
      <p:font typeface="Narkisim" pitchFamily="34" charset="-79"/>
      <p:regular r:id="rId58"/>
    </p:embeddedFont>
    <p:embeddedFont>
      <p:font typeface="Rockwell" charset="0"/>
      <p:regular r:id="rId59"/>
      <p:bold r:id="rId60"/>
      <p:italic r:id="rId61"/>
      <p:boldItalic r:id="rId62"/>
    </p:embeddedFont>
    <p:embeddedFont>
      <p:font typeface="Garamond" pitchFamily="18" charset="0"/>
      <p:regular r:id="rId63"/>
      <p:bold r:id="rId64"/>
      <p:italic r:id="rId65"/>
    </p:embeddedFont>
    <p:embeddedFont>
      <p:font typeface="Bodoni MT Black" charset="0"/>
      <p:bold r:id="rId66"/>
      <p:boldItalic r:id="rId67"/>
    </p:embeddedFont>
    <p:embeddedFont>
      <p:font typeface="Mongolian Baiti" pitchFamily="66" charset="0"/>
      <p:regular r:id="rId68"/>
    </p:embeddedFont>
    <p:embeddedFont>
      <p:font typeface="Century" pitchFamily="18" charset="0"/>
      <p:regular r:id="rId69"/>
    </p:embeddedFont>
    <p:embeddedFont>
      <p:font typeface="Aharoni" pitchFamily="2" charset="-79"/>
      <p:bold r:id="rId70"/>
    </p:embeddedFont>
    <p:embeddedFont>
      <p:font typeface="Batang" pitchFamily="18" charset="-127"/>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59946" autoAdjust="0"/>
  </p:normalViewPr>
  <p:slideViewPr>
    <p:cSldViewPr>
      <p:cViewPr>
        <p:scale>
          <a:sx n="100" d="100"/>
          <a:sy n="100" d="100"/>
        </p:scale>
        <p:origin x="-49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font" Target="fonts/font28.fntdata"/><Relationship Id="rId7" Type="http://schemas.openxmlformats.org/officeDocument/2006/relationships/slide" Target="slides/slide6.xml"/><Relationship Id="rId71" Type="http://schemas.openxmlformats.org/officeDocument/2006/relationships/font" Target="fonts/font3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4259823C-E396-4B5F-BBDC-F7C9E06D6EA1}" type="datetimeFigureOut">
              <a:rPr lang="en-CA" smtClean="0"/>
              <a:pPr/>
              <a:t>07/05/2012</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CDF121A5-1908-42EB-BC0F-7410EF55E20A}" type="slidenum">
              <a:rPr lang="en-CA" smtClean="0"/>
              <a:pPr/>
              <a:t>‹#›</a:t>
            </a:fld>
            <a:endParaRPr lang="en-CA"/>
          </a:p>
        </p:txBody>
      </p:sp>
    </p:spTree>
    <p:extLst>
      <p:ext uri="{BB962C8B-B14F-4D97-AF65-F5344CB8AC3E}">
        <p14:creationId xmlns:p14="http://schemas.microsoft.com/office/powerpoint/2010/main" val="3184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0F535F2E-6BC8-4B75-B79A-F378EC213441}" type="datetimeFigureOut">
              <a:rPr lang="en-CA" smtClean="0"/>
              <a:pPr/>
              <a:t>07/05/2012</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8C8E8EA3-F869-4FC3-88FC-0021B9537B2F}" type="slidenum">
              <a:rPr lang="en-CA" smtClean="0"/>
              <a:pPr/>
              <a:t>‹#›</a:t>
            </a:fld>
            <a:endParaRPr lang="en-CA"/>
          </a:p>
        </p:txBody>
      </p:sp>
    </p:spTree>
    <p:extLst>
      <p:ext uri="{BB962C8B-B14F-4D97-AF65-F5344CB8AC3E}">
        <p14:creationId xmlns:p14="http://schemas.microsoft.com/office/powerpoint/2010/main" val="315468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I'm Roy Brander, the Senior Infrastructure Engineer for Water Resources, City of Calgary.  I've been doing Asset Management for them </a:t>
            </a:r>
            <a:r>
              <a:rPr lang="en-US" dirty="0" smtClean="0"/>
              <a:t>for longer than 10 years: first </a:t>
            </a:r>
            <a:r>
              <a:rPr lang="en-US" dirty="0" smtClean="0"/>
              <a:t>it was AM/FM, that's Automated Mapping and Facilities </a:t>
            </a:r>
            <a:r>
              <a:rPr lang="en-US" dirty="0" smtClean="0"/>
              <a:t>Management from 92-97, </a:t>
            </a:r>
            <a:r>
              <a:rPr lang="en-US" dirty="0" smtClean="0"/>
              <a:t>then we called it Infrastructure Engineering until about</a:t>
            </a:r>
            <a:r>
              <a:rPr lang="en-US" baseline="0" dirty="0" smtClean="0"/>
              <a:t> 2002. </a:t>
            </a:r>
            <a:r>
              <a:rPr lang="en-US" baseline="0" dirty="0" smtClean="0"/>
              <a:t> The ten years is just how long we’ve CALLED it Asset Management.</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huge</a:t>
            </a:r>
            <a:r>
              <a:rPr lang="en-US" baseline="0" dirty="0" smtClean="0"/>
              <a:t> value of corrosion protection is highlighted by the analysis of where our breaks happened, the map at right showing the last 3 years of main breaks </a:t>
            </a:r>
            <a:r>
              <a:rPr lang="en-US" baseline="0" dirty="0" smtClean="0"/>
              <a:t>as red </a:t>
            </a:r>
            <a:r>
              <a:rPr lang="en-US" baseline="0" dirty="0" smtClean="0"/>
              <a:t>dots – you can see how few happen to the green PVC.  The graphs highlight that while over half our main is PVC, it gets less than 1% the breaks of the </a:t>
            </a:r>
            <a:r>
              <a:rPr lang="en-US" baseline="0" dirty="0" smtClean="0"/>
              <a:t>blue, the </a:t>
            </a:r>
            <a:r>
              <a:rPr lang="en-US" baseline="0" dirty="0" smtClean="0"/>
              <a:t>unprotected metallic.   The corrosion-protected YDI main gets only 10% the breaks of unprotected.  “An ounce of prevention is worth a pound of cure</a:t>
            </a:r>
            <a:r>
              <a:rPr lang="en-US" baseline="0" dirty="0" smtClean="0"/>
              <a:t>”.</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GIS is my </a:t>
            </a:r>
            <a:r>
              <a:rPr lang="en-US" baseline="0" dirty="0" err="1" smtClean="0"/>
              <a:t>favourite</a:t>
            </a:r>
            <a:r>
              <a:rPr lang="en-US" baseline="0" dirty="0" smtClean="0"/>
              <a:t> tool for making sense of AM data. </a:t>
            </a:r>
            <a:r>
              <a:rPr lang="en-US" baseline="0" dirty="0" smtClean="0"/>
              <a:t>The </a:t>
            </a:r>
            <a:r>
              <a:rPr lang="en-US" baseline="0" dirty="0" err="1" smtClean="0"/>
              <a:t>Geonics</a:t>
            </a:r>
            <a:r>
              <a:rPr lang="en-US" baseline="0" dirty="0" smtClean="0"/>
              <a:t> soil </a:t>
            </a:r>
            <a:r>
              <a:rPr lang="en-US" baseline="0" dirty="0" err="1" smtClean="0"/>
              <a:t>resisitivity</a:t>
            </a:r>
            <a:r>
              <a:rPr lang="en-US" baseline="0" dirty="0" smtClean="0"/>
              <a:t> meters, at lower left, gives you at a button-press the resistance of the soil below to electrical current, key to its corrosiveness. </a:t>
            </a:r>
            <a:r>
              <a:rPr lang="en-US" baseline="0" dirty="0" smtClean="0"/>
              <a:t>    The </a:t>
            </a:r>
            <a:r>
              <a:rPr lang="en-US" baseline="0" dirty="0" err="1" smtClean="0"/>
              <a:t>Geonics</a:t>
            </a:r>
            <a:r>
              <a:rPr lang="en-US" baseline="0" dirty="0" smtClean="0"/>
              <a:t> project gave us over 100,000  soil corrosiveness data points, in front of every house served by metallic main, for the price of a couple of blocks of replacement.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en-US" baseline="0" dirty="0" smtClean="0"/>
              <a:t>Even </a:t>
            </a:r>
            <a:r>
              <a:rPr lang="en-US" baseline="0" dirty="0" smtClean="0"/>
              <a:t>the most simplistic soil resistivity map – with “cool”, less corrosive soils in blue and “hotter” corrosive ones in red, with the main breaks in yellow, show how soil </a:t>
            </a:r>
            <a:r>
              <a:rPr lang="en-US" baseline="0" dirty="0" err="1" smtClean="0"/>
              <a:t>resistivities</a:t>
            </a:r>
            <a:r>
              <a:rPr lang="en-US" baseline="0" dirty="0" smtClean="0"/>
              <a:t> can help predict break probability.   Where you have two mains of the same age and number of breaks – one is more likely to have the next break than another if it’s in bad soil.    An ounce of added data can be worth two pounds of </a:t>
            </a:r>
            <a:r>
              <a:rPr lang="en-US" baseline="0" dirty="0" smtClean="0"/>
              <a:t>cure.</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the toughest calls, we developed electromagnetic inspection of some mains.   What is now called the “</a:t>
            </a:r>
            <a:r>
              <a:rPr lang="en-US" baseline="0" dirty="0" err="1" smtClean="0"/>
              <a:t>SeeSnake</a:t>
            </a:r>
            <a:r>
              <a:rPr lang="en-US" baseline="0" dirty="0" smtClean="0"/>
              <a:t>” is a collection of round disks full of wound coil antennas that put out a signal that travels through air better than metal, and analyses the return signal along the several discs to show where all the pits and holes are in the pipe wall.  It can be fed into the system through a hydrant and flushed through the mains by water pressure, giving you data without the expense of a dig.  The graph at lower left shows the main on my street at bottom, the alternating grey bars are the separate pipe-lengths, and the black shafts at top show the pit depths  from the outside wall through the 20%, 40% and 60% wall-penetrations. We could see the main on my street had no pits more than 60% of the way through, after fifty years.  We knew it would go another 25 before the first break, and at twelve years, my block still hasn’t had one. The main was otherwise indistinguishable from the 700m of main through the rest of my </a:t>
            </a:r>
            <a:r>
              <a:rPr lang="en-US" baseline="0" dirty="0" err="1" smtClean="0"/>
              <a:t>neighbourhood</a:t>
            </a:r>
            <a:r>
              <a:rPr lang="en-US" baseline="0" dirty="0" smtClean="0"/>
              <a:t> that we spent a half-million replacing.  So that $20,000 </a:t>
            </a:r>
            <a:r>
              <a:rPr lang="en-US" baseline="0" dirty="0" err="1" smtClean="0"/>
              <a:t>SeeSnake</a:t>
            </a:r>
            <a:r>
              <a:rPr lang="en-US" baseline="0" dirty="0" smtClean="0"/>
              <a:t> run saved $200,000 on my block.</a:t>
            </a:r>
          </a:p>
        </p:txBody>
      </p:sp>
      <p:sp>
        <p:nvSpPr>
          <p:cNvPr id="4" name="Slide Number Placeholder 3"/>
          <p:cNvSpPr>
            <a:spLocks noGrp="1"/>
          </p:cNvSpPr>
          <p:nvPr>
            <p:ph type="sldNum" sz="quarter" idx="10"/>
          </p:nvPr>
        </p:nvSpPr>
        <p:spPr/>
        <p:txBody>
          <a:bodyPr/>
          <a:lstStyle/>
          <a:p>
            <a:fld id="{8C8E8EA3-F869-4FC3-88FC-0021B9537B2F}"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water mains project had</a:t>
            </a:r>
            <a:r>
              <a:rPr lang="en-US" baseline="0" dirty="0" smtClean="0"/>
              <a:t> all these programs – </a:t>
            </a:r>
            <a:r>
              <a:rPr lang="en-US" baseline="0" dirty="0" err="1" smtClean="0"/>
              <a:t>SeeSnake</a:t>
            </a:r>
            <a:r>
              <a:rPr lang="en-US" baseline="0" dirty="0" smtClean="0"/>
              <a:t>, Anode Retrofit, soil testing – down to a routine and a huge monetary success by 2003, when Calgary Waterworks and the guys down the hall in the Sewer Division were decided to be better off merged, and it was some years of hard reorganization and trauma to make that happen.    The two were not just merged, but completely reorganized into two groups – Water Resources is basically our engineering functions, Water Services people operate and maintain the systems.   My own group was not just tasked with doing for sewer mains the equivalent of what we’d done for water mains – part of the </a:t>
            </a:r>
            <a:r>
              <a:rPr lang="en-US" baseline="0" dirty="0" err="1" smtClean="0"/>
              <a:t>reorg</a:t>
            </a:r>
            <a:r>
              <a:rPr lang="en-US" baseline="0" dirty="0" smtClean="0"/>
              <a:t> stated that we would become an “Asset Management-Focused Organization”.    That is, our part of Water Resources would act as the “asset owner” and the Services side as the “asset maintainer”, separating who decides how much work is needed from those who make a living doing the work, hopefully eliminating a conflict-of-interest.  I was put on the first project to make that more than a phrase: a $10M IT project to eliminate some 30 small IT systems various areas used to manage their work with a single IT product called an “Enterprise Asset Management System”.</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did not get</a:t>
            </a:r>
            <a:r>
              <a:rPr lang="en-US" baseline="0" dirty="0" smtClean="0"/>
              <a:t> one, for the very good reason that, in my professional opinion, there are no “Enterprise Asset Management Systems” that are worthy the name, on the market, in 2004 or 2012. What we got was a single generic database that would hold any asset of any type, and a work-management system.   It was called </a:t>
            </a:r>
            <a:r>
              <a:rPr lang="en-US" baseline="0" dirty="0" err="1" smtClean="0"/>
              <a:t>Synergen</a:t>
            </a:r>
            <a:r>
              <a:rPr lang="en-US" baseline="0" dirty="0" smtClean="0"/>
              <a:t>, which was soon bought by a larger company, SPL, that was in turn purchased by Oracle, so the name recently has been OWAM – Oracle Work and Asset Management.  This is one of its screens for a single asset, number 10160004 – a sanitary main for one block.  Ours currently holds 1.9 million assets, which required a lot of expensive custom interfaces to load in from our old systems, since the product itself only comes with the ability to type them in by hand.</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OWAM system</a:t>
            </a:r>
            <a:r>
              <a:rPr lang="en-US" baseline="0" dirty="0" smtClean="0"/>
              <a:t> handles the creation, progress-tracking, and, eventually, even the timesheets and costs of all work orders applied to assets, and so you can, as with this screen, look up the work-order history of any asset.  Besides the basic asset attributes like age and material type, the most valuable asset-management information is the work done on it – how many times has it failed or had to be repaired.</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Clicking on one of those work orders brings</a:t>
            </a:r>
            <a:r>
              <a:rPr lang="en-US" baseline="0" dirty="0" smtClean="0"/>
              <a:t> up the full work-order record, which is as detailed as people take the time to enter – which of course means not very detailed most of the time.  This one is for a dig-repair on that sewer main to repair cracks and </a:t>
            </a:r>
            <a:r>
              <a:rPr lang="en-US" baseline="0" dirty="0" smtClean="0"/>
              <a:t>fractures.</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another click on the view menu at the left of every screen, you can jump to the inspection log for an asset if it has some form of inspections.   This one contains the notes from a video inspection of that sewer main, showing four entries for “crack” and two for “fracture”.</a:t>
            </a:r>
            <a:endParaRPr lang="en-CA" baseline="0" dirty="0" smtClean="0"/>
          </a:p>
          <a:p>
            <a:endParaRPr lang="en-US" baseline="0" dirty="0" smtClean="0"/>
          </a:p>
          <a:p>
            <a:r>
              <a:rPr lang="en-US" baseline="0" dirty="0" smtClean="0"/>
              <a:t>So the system does have ways to hold all the data, though the very generic, one-shape-fits-all data structures can make it awkward to access.  But I said it was not really an Asset Management system because it has no functionality to process that data – no way to put in calculations that would allow the sum of work records and inspection records and asset attributes to indicate the need or priority for rehabilitation or replacement.  You have a single column for criticality and another for priority – but they must be hand-entered.   So we don’t.  This system is instead used as raw data to feed computations in a data warehouse where we are free to add new columns and run calculations that let us choose assets for rehab or replacement.</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7">
              <a:defRPr/>
            </a:pPr>
            <a:r>
              <a:rPr lang="en-US" dirty="0" smtClean="0"/>
              <a:t>And the need</a:t>
            </a:r>
            <a:r>
              <a:rPr lang="en-US" baseline="0" dirty="0" smtClean="0"/>
              <a:t> for choosing sewer mains in particular for a capital treatment suddenly grew ten-fold. We were a little late, compared to some other cities like Edmonton, at the new technologies for sewer main lining.   It had a startling resemblance, if only in finances and strategy, to the introduction of anode retrofit for water mains: it adds 25 to 50 years to the life of a failing main, and it costs only one-tenth as much as replacement.  We had a big enough backlog that the first year’s selections were pretty obvious – but then we had to pick out some 30 </a:t>
            </a:r>
            <a:r>
              <a:rPr lang="en-US" baseline="0" dirty="0" err="1" smtClean="0"/>
              <a:t>kilometres</a:t>
            </a:r>
            <a:r>
              <a:rPr lang="en-US" baseline="0" dirty="0" smtClean="0"/>
              <a:t>, over 300 mains, per year, for lining.  And it was a complex selection because that low cost depended heavily on clustering the jobs geographically so that you got a lot of mains lined for one setup of several trucks.   There was no way to do it with the supposed EAM system, which had only the slowest and most awkward links to our GIS.</a:t>
            </a:r>
            <a:endParaRPr lang="en-CA" dirty="0" smtClean="0"/>
          </a:p>
          <a:p>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a:t>
            </a:r>
            <a:r>
              <a:rPr lang="en-US" baseline="0" dirty="0" smtClean="0"/>
              <a:t> devised a lot of SQL queries that take nearly an hour to run each night, and suck virtually all of the data about both sets of mains, their work, and their inspections, into a simpler structure in a data warehouse-type database that does connect to our GIS.   Now I could show things with GIS maps like the number of repairs, or in this case, root-cleaning jobs, that had been done to a main.   Once again, this makes an impossible cloud of data leap into coherence as you see that almost all of this map is grey for having zero root-cleaning jobs done on the main. And the places where there have been five and ten and more such jobs, shown in orange and red, are geographically clustered, mostly where we have poplar trees.   Lining is good for various defects in mains, but it is best for eliminating the leakage that attracts roots down into the main, so these orange and red areas </a:t>
            </a:r>
            <a:r>
              <a:rPr lang="en-US" baseline="0" dirty="0" smtClean="0"/>
              <a:t>will be </a:t>
            </a:r>
            <a:r>
              <a:rPr lang="en-US" baseline="0" dirty="0" smtClean="0"/>
              <a:t>our top priority for years to come.</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Calgary is now a city of 1.1M people in the foothills of the Rockies at the chilly elevation of over a thousand </a:t>
            </a:r>
            <a:r>
              <a:rPr lang="en-US" dirty="0" err="1" smtClean="0"/>
              <a:t>metres</a:t>
            </a:r>
            <a:r>
              <a:rPr lang="en-US" dirty="0" smtClean="0"/>
              <a:t>, semi-arid with less than 350mm of precipitation in a year.  What's different about Calgary from most North American cities is that the whole metro area is only about 1.2M - it is what city planners call a "</a:t>
            </a:r>
            <a:r>
              <a:rPr lang="en-US" dirty="0" err="1" smtClean="0"/>
              <a:t>Uni</a:t>
            </a:r>
            <a:r>
              <a:rPr lang="en-US" dirty="0" smtClean="0"/>
              <a:t>-City", not a group of connected municipalities.  It's created quite a large system all under one management.</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assemble our</a:t>
            </a:r>
            <a:r>
              <a:rPr lang="en-US" baseline="0" dirty="0" smtClean="0"/>
              <a:t> preliminary choices for work in this data-warehouse, too.  They only become OWAM work orders when we in AM hand them over to construction engineers to get done.   This map shows the lining selections in green, the already-lined in blue, the leave-alone mains in black.</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But with a built-in ESRI GIS trick that lets you put a web URL in the database for every asset…</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jump to a web page for that asset, we did a small web app that gives you everything the data warehouse has on that main, from it’s basic attributes and the videos done on it….</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the whole work history, every work order done on it….</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every single defect found in all those videos.  With a fast computer and</a:t>
            </a:r>
            <a:r>
              <a:rPr lang="en-US" baseline="0" dirty="0" smtClean="0"/>
              <a:t> well-indexed tables in the data warehouse, several retrievals from WAM that took many minutes become just a few seconds for the whole web page.</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7">
              <a:defRPr/>
            </a:pPr>
            <a:r>
              <a:rPr lang="en-US" baseline="0" dirty="0" smtClean="0"/>
              <a:t>and then the bottom of that page is a web form that shows you any AM decisions so far, and lets you pick what to do with the main from a menu and submit it to the data warehouse. </a:t>
            </a:r>
            <a:endParaRPr lang="en-CA" dirty="0" smtClean="0"/>
          </a:p>
          <a:p>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Back on the GIS, the main goes from grey-for-</a:t>
            </a:r>
            <a:r>
              <a:rPr lang="en-US" baseline="0" dirty="0" err="1" smtClean="0"/>
              <a:t>unreviewed</a:t>
            </a:r>
            <a:r>
              <a:rPr lang="en-US" baseline="0" dirty="0" smtClean="0"/>
              <a:t> to green for “line it”, immediately, and you can work your way through a whole </a:t>
            </a:r>
            <a:r>
              <a:rPr lang="en-US" baseline="0" dirty="0" err="1" smtClean="0"/>
              <a:t>neighbourhood</a:t>
            </a:r>
            <a:r>
              <a:rPr lang="en-US" baseline="0" dirty="0" smtClean="0"/>
              <a:t> in a day.  For me</a:t>
            </a:r>
            <a:r>
              <a:rPr lang="en-US" baseline="0" dirty="0" smtClean="0"/>
              <a:t>, </a:t>
            </a:r>
            <a:r>
              <a:rPr lang="en-US" baseline="0" dirty="0" smtClean="0"/>
              <a:t>a real asset management system first lets you discard 90% of your data with a </a:t>
            </a:r>
            <a:r>
              <a:rPr lang="en-US" baseline="0" dirty="0" smtClean="0"/>
              <a:t>few flexible, easily changed </a:t>
            </a:r>
            <a:r>
              <a:rPr lang="en-US" baseline="0" dirty="0" smtClean="0"/>
              <a:t>calculations, like the last slide highlighting the root jobs; the other part makes it quick and easy to review everything about an asset and select a treatment for it in a few minutes each, like this system.   I’m not sure when such a full-featured AM system will come on the market; for the moment, I’d advise a healthy budget of both time and money for rolling your own</a:t>
            </a:r>
            <a:r>
              <a:rPr lang="en-US" baseline="0" dirty="0" smtClean="0"/>
              <a:t>.   The RIVA product is one that Calgary is working with in that regard.</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wanted to move not just to asset </a:t>
            </a:r>
            <a:r>
              <a:rPr lang="en-US" dirty="0" smtClean="0"/>
              <a:t>management</a:t>
            </a:r>
            <a:r>
              <a:rPr lang="en-US" baseline="0" dirty="0" smtClean="0"/>
              <a:t> for</a:t>
            </a:r>
            <a:r>
              <a:rPr lang="en-US" dirty="0" smtClean="0"/>
              <a:t> </a:t>
            </a:r>
            <a:r>
              <a:rPr lang="en-US" dirty="0" smtClean="0"/>
              <a:t>the underground linear systems, to true Enterprise-wide Asset Management, and that required a single, consistent model </a:t>
            </a:r>
            <a:r>
              <a:rPr lang="en-US" dirty="0" smtClean="0"/>
              <a:t>for everything.   </a:t>
            </a:r>
            <a:r>
              <a:rPr lang="en-US" dirty="0" smtClean="0"/>
              <a:t>We hired Jim </a:t>
            </a:r>
            <a:r>
              <a:rPr lang="en-US" dirty="0" err="1" smtClean="0"/>
              <a:t>Keary</a:t>
            </a:r>
            <a:r>
              <a:rPr lang="en-US" dirty="0" smtClean="0"/>
              <a:t> and Peter Buckland from Hunter Water </a:t>
            </a:r>
            <a:r>
              <a:rPr lang="en-US" dirty="0" smtClean="0"/>
              <a:t>Australia</a:t>
            </a:r>
            <a:r>
              <a:rPr lang="en-US" baseline="0" dirty="0" smtClean="0"/>
              <a:t> to advise us about</a:t>
            </a:r>
            <a:r>
              <a:rPr lang="en-US" dirty="0" smtClean="0"/>
              <a:t> “</a:t>
            </a:r>
            <a:r>
              <a:rPr lang="en-US" dirty="0" smtClean="0"/>
              <a:t>triple-bottom-line” </a:t>
            </a:r>
            <a:r>
              <a:rPr lang="en-US" dirty="0" smtClean="0"/>
              <a:t>calculations: </a:t>
            </a:r>
            <a:r>
              <a:rPr lang="en-US" dirty="0" smtClean="0"/>
              <a:t>valuing not just money, but hard-to-monetize values like environmental damage and social disruption.   In 2006, we spent two weeks with them going over that same familiar ground of wastewater mains using TBL</a:t>
            </a:r>
            <a:r>
              <a:rPr lang="en-US" dirty="0" smtClean="0"/>
              <a:t>.</a:t>
            </a:r>
            <a:endParaRPr lang="en-US" dirty="0" smtClean="0"/>
          </a:p>
          <a:p>
            <a:r>
              <a:rPr lang="en-US" baseline="0" dirty="0" smtClean="0"/>
              <a:t>Their approach was to </a:t>
            </a:r>
            <a:r>
              <a:rPr lang="en-US" baseline="0" dirty="0" smtClean="0"/>
              <a:t>encourage a diverse group around a boardroom table to reach agreement on the order-of-magnitude alone.  That gives a starting point from which you can go on to develop a decision, and whether the decision passes the laugh test either confirms the assumption or helps you to refine </a:t>
            </a:r>
            <a:r>
              <a:rPr lang="en-US" baseline="0" dirty="0" smtClean="0"/>
              <a:t>it with citizen engagement.  </a:t>
            </a:r>
            <a:r>
              <a:rPr lang="en-US" baseline="0" dirty="0" smtClean="0"/>
              <a:t>At right, we have part of the table of values we developed over a few days: backing up sewage into a house basement, in the $1000 to $10,000 order-of-magnitude.  For a schoolyard, $10,000 to $100,000.   If using the lower-end of those values does not develop a large enough replacement or rehab program budget to match numbers that have been approved previously by the political level, repeat.</a:t>
            </a:r>
          </a:p>
          <a:p>
            <a:r>
              <a:rPr lang="en-US" baseline="0" dirty="0" smtClean="0"/>
              <a:t>Here, for one main, it served houses, and was also close to a schoolyard, so we added up the $10,000 and $1000 to $13,000 in notional TBL costs – what we would pay for a magic wand that would make those consequences not happen.   Then the actual $12,000 repair costs is added in.   Multiply by the probability of it happening to this main, based on whatever condition-assessment model you develop with the data you have, like the material, age, and work history, and you have the budget.  </a:t>
            </a:r>
            <a:endParaRPr lang="en-US"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applied a simplified</a:t>
            </a:r>
            <a:r>
              <a:rPr lang="en-US" baseline="0" dirty="0" smtClean="0"/>
              <a:t> approach to that for a recent water-main selection, and it gave useful results that let us cut the program by about 20% to make a budget target. It was a very wide spreadsheet, so the top half of this slide is the left columns, the bottom, to their right.   I went with a very simplified probability of main-break prediction for the next 40 years if it is not replaced.   Using the breaks that happened over the last 5, 10, 15 years, I extrapolated a slightly higher break rate for the next 20 years, then a higher again for the 20 after that.  Each break is assigned a repair cost of $12,000, and a TBL cost of $250 for every house out of water times the count of services on that main – that figure based on $100 per person per day out of water as a social value.  Then all those 40 years of break costs are given a net-present-value, and if it exceeds the cost of replacement, it went on the program.   The results matched our previous system fairly well, and helped us decide which ones to cut.</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TBL cost-benefit</a:t>
            </a:r>
            <a:r>
              <a:rPr lang="en-US" baseline="0" dirty="0" smtClean="0"/>
              <a:t> approach helped us both strategically – setting the size of a new budget we’d never had before – and tactically – deciding where and how to spend that budget – to respond to a real major-news-story emergency that hit us hard on the coldest week in a decade, January 2004.   A 1200mm main broke near a major thoroughfare, catastrophically, filling the whole area with water.  You can see how the one car near the intersection on a Sunday morning fared.   If it had been Monday, we might have lost lives.  The repair costs was millions in dollars and months of poor pressure to a tenth of the city.  We made the cover of “</a:t>
            </a:r>
            <a:r>
              <a:rPr lang="en-US" baseline="0" dirty="0" err="1" smtClean="0"/>
              <a:t>Opflow</a:t>
            </a:r>
            <a:r>
              <a:rPr lang="en-US" baseline="0" dirty="0" smtClean="0"/>
              <a:t>” magazine, but not in a good way.   And we’d never even considered the possibility of major </a:t>
            </a:r>
            <a:r>
              <a:rPr lang="en-US" baseline="0" dirty="0" err="1" smtClean="0"/>
              <a:t>feedermain</a:t>
            </a:r>
            <a:r>
              <a:rPr lang="en-US" baseline="0" dirty="0" smtClean="0"/>
              <a:t> breaks, never had one like it.   We frankly had no idea how to avoid another, and everybody was looking at the just-named AM group.</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growing larger every day.   This photograph could have been taken anywhere on any edge of the city since World War II.  In every direction, the new subdivisions are going in constantly, the developers digging the triple trench - water, sanitary and storm – three expensive </a:t>
            </a:r>
            <a:r>
              <a:rPr lang="en-US" dirty="0" err="1" smtClean="0"/>
              <a:t>metres</a:t>
            </a:r>
            <a:r>
              <a:rPr lang="en-US" dirty="0" smtClean="0"/>
              <a:t> deep to get below the frost line of the high prairie, for an average of 100km of new streets and pipes and wires every </a:t>
            </a:r>
            <a:r>
              <a:rPr lang="en-US" dirty="0" smtClean="0"/>
              <a:t>year.</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we found</a:t>
            </a:r>
            <a:r>
              <a:rPr lang="en-US" baseline="0" dirty="0" smtClean="0"/>
              <a:t> that McKnight had been corroded by high-sulfate soil that ate even the concrete cover on its reinforcing wires, we could start a first-blush response just from our GIS maps.   The dark brown polygons are from our GIS layer for soil types, showing old ponds with black, sulfate-laden, corrosive soils, and the beige rings around them are 100m buffers done by the GIS for a lower risk factor.  The McKnight main is shown here in different </a:t>
            </a:r>
            <a:r>
              <a:rPr lang="en-US" baseline="0" dirty="0" err="1" smtClean="0"/>
              <a:t>colours</a:t>
            </a:r>
            <a:r>
              <a:rPr lang="en-US" baseline="0" dirty="0" smtClean="0"/>
              <a:t> for its risk level.  The 2004 break is at lower-left, just at the edge of an old slough. The GIS can then add up the </a:t>
            </a:r>
            <a:r>
              <a:rPr lang="en-US" baseline="0" dirty="0" err="1" smtClean="0"/>
              <a:t>kilometres</a:t>
            </a:r>
            <a:r>
              <a:rPr lang="en-US" baseline="0" dirty="0" smtClean="0"/>
              <a:t> of large mains that pass through the brown and beige areas.   We tried out, on that main, various new inspection technologies rather like the </a:t>
            </a:r>
            <a:r>
              <a:rPr lang="en-US" baseline="0" dirty="0" err="1" smtClean="0"/>
              <a:t>SeeSnake</a:t>
            </a:r>
            <a:r>
              <a:rPr lang="en-US" baseline="0" dirty="0" smtClean="0"/>
              <a:t>.  Calgary is hugely lucky in having Pure Technologies based there, who inspect oil and water pipelines around the world.  The concrete mains are held together with reinforcing wires, so electromagnetic inspection tools are very helpful.   Where we have surveyed with them, we can put probability-of-failure figures based on the number of broken reinforcing wires.   Where we haven’t at least we can come to some order-of-magnitude using the soil it’s in.</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you’ve done any asset</a:t>
            </a:r>
            <a:r>
              <a:rPr lang="en-US" baseline="0" dirty="0" smtClean="0"/>
              <a:t> management, you’ve seen these risk matrices, but usually without any hard numbers to them – just the chance of failure as High-Medium-Low and the consequence of failure the same.   To make the complete lack of actual information look nicer, they always </a:t>
            </a:r>
            <a:r>
              <a:rPr lang="en-US" baseline="0" dirty="0" err="1" smtClean="0"/>
              <a:t>colour</a:t>
            </a:r>
            <a:r>
              <a:rPr lang="en-US" baseline="0" dirty="0" smtClean="0"/>
              <a:t> the matrix in traffic light </a:t>
            </a:r>
            <a:r>
              <a:rPr lang="en-US" baseline="0" dirty="0" err="1" smtClean="0"/>
              <a:t>colours</a:t>
            </a:r>
            <a:r>
              <a:rPr lang="en-US" baseline="0" dirty="0" smtClean="0"/>
              <a:t> like this.   My own contribution was to marry Jim </a:t>
            </a:r>
            <a:r>
              <a:rPr lang="en-US" baseline="0" dirty="0" err="1" smtClean="0"/>
              <a:t>Keary’s</a:t>
            </a:r>
            <a:r>
              <a:rPr lang="en-US" baseline="0" dirty="0" smtClean="0"/>
              <a:t> “just get the order of magnitude first” advice with the matrix.   Based on the number of </a:t>
            </a:r>
            <a:r>
              <a:rPr lang="en-US" baseline="0" dirty="0" err="1" smtClean="0"/>
              <a:t>kilometres</a:t>
            </a:r>
            <a:r>
              <a:rPr lang="en-US" baseline="0" dirty="0" smtClean="0"/>
              <a:t> we’d had last the decades we’d had with no breaks so far, I figured probability of failures on healthy concrete </a:t>
            </a:r>
            <a:r>
              <a:rPr lang="en-US" baseline="0" dirty="0" err="1" smtClean="0"/>
              <a:t>feedermain</a:t>
            </a:r>
            <a:r>
              <a:rPr lang="en-US" baseline="0" dirty="0" smtClean="0"/>
              <a:t> was one in10,000 per </a:t>
            </a:r>
            <a:r>
              <a:rPr lang="en-US" baseline="0" dirty="0" err="1" smtClean="0"/>
              <a:t>kilometre</a:t>
            </a:r>
            <a:r>
              <a:rPr lang="en-US" baseline="0" dirty="0" smtClean="0"/>
              <a:t> per year.  And that the McKnight failure had lasted nearly ten years with fairly bad corrosion of its reinforcing wires, so that failure probability was one in ten.   Then the corrosion level it finally reached was, well, 100% per year.   Interpolation gave us the two orders of magnitude in the middle, based on the main’s age and surrounding soil.   Our already-developed TBL values on the consequence of failure were used for the valuations on different mains with different criticalities.   The $10/person/day is for water at low pressure, our usual consequence for feedermains being out – a order of magnitude less than actual water loss from the last example.  The rest was a matter of surveying mains for their criticality, and checking the soil maps.</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same TBL model</a:t>
            </a:r>
            <a:r>
              <a:rPr lang="en-US" baseline="0" dirty="0" smtClean="0"/>
              <a:t> holds at small and large scales.  On this spreadsheet, it sets separate risk-per-year dollar figures for individual reaches of </a:t>
            </a:r>
            <a:r>
              <a:rPr lang="en-US" baseline="0" dirty="0" err="1" smtClean="0"/>
              <a:t>feedermain</a:t>
            </a:r>
            <a:r>
              <a:rPr lang="en-US" baseline="0" dirty="0" smtClean="0"/>
              <a:t>.   The material type and soil give you the chance per year of a failure, the number of customers affected, a cost per failure.  Multiply together and you get the budget worth spending for inspection and failure prevention on each main.</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doing the GIS run on all 300 km of feedermains, and working with the network planning people to assign criticalities to most of them, we showed the full three-dimensional result with a bubble chart, one bubble per reach of main, the bubble size proportional to its length.   The x-axis is the probability of failure, the Y-axis is the TBL cost of the failure.   So it’s just a graph version of that risk matrix.    For our director’s consumption, we then simplified that down to four quadrants.  The upper-right quadrant, where failure is both likely and costly, must be empty.    The lower right, where you have the amount of main that has high probability but tolerable costs, is your planned maintenance and replacement area.   The upper left, where failure is critical but unlikely, is where you put heavy inspection and testing regimes.  And the lower left, you should see most of your assets in, as that’s the area you can afford to ignore.   Adding up the risk for all our large mains gave us a million-dollar-per-year budget to spend on those upper-left and lower-right quadrants, and a business case for getting that budget, which has now totaled $7 million since 2005, allowing us to inspect and find two locations where we proactively replaced before they could break.   And now we have badly corroded mains to show off that never became catastrophes, to prove that business case was merited. </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just now bringing this analysis to all assets</a:t>
            </a:r>
            <a:r>
              <a:rPr lang="en-US" baseline="0" dirty="0" smtClean="0"/>
              <a:t> comprehensively as a due-diligence exercise for both City Council, and increasingly, the federal government.   For us, the Tangible Capital Assets requirement was sequel to an initiative by our City Council to have an Infrastructure Status Report that covered every asset whether we were concerned about it or not.   Here’s the first page from the early version of the status report – it doesn’t report on every asset individually, but on every asset class – and you can see my concerns that different materials types of water mains were whole different asset classes.  I’ve pushed together separate parts of the report – the water distribution system and part of the one Wastewater Treatment plant, to emphasize that the overall report covered every asset.  I added up a replacement value of $33 Billion.</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was just last year that</a:t>
            </a:r>
            <a:r>
              <a:rPr lang="en-US" baseline="0" dirty="0" smtClean="0"/>
              <a:t> we finally took our show on the road out to the treatment plants, where we were met with some concerns that we were just pipe guys who didn’t know their systems or their problems, but were going to presume to judge their risks and budgets.    I explained the whole order-of-magnitude approach to them and got them to understand the basic formula of multiplying probability by consequence to get dollars-per-year of budget to replace, repair, inspect, and mitigate.   Once they understood we were merely there to facilitate them explaining their budget needs with hard figures rather than scare stories, they jumped on-side in about an hour flat, and we’d estimated  risk for a whole treatment plant in about four hours.   Yes, the numbers were rough, but our directors were concerned, after McKnight that we weren’t looking at failures that were unlikely, but very high consequence, so this was a start at comprehensive review of all assets.   The plant staff were able to communicate all their concerns to the top with dollar figures, not just arm-waving.</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 of a</a:t>
            </a:r>
            <a:r>
              <a:rPr lang="en-US" baseline="0" dirty="0" smtClean="0"/>
              <a:t> new initiative to have a business case for every one of 230+ line items in our $300M capital budget, we decided to include a utility-wide consistent TBL valuation system.   There are some dozens of possible impacts for each of environmental, economic, and social impacts.  Before you check one off, you can bring up the description and suggested order-of-magnitude.  In the case shown, disrupting bird and wildlife habitats down by our rivers is pegged at $10,000 to $100,000 per disruption, giving a lot of latitude to adjust individual cases – and the database allows us to compare all of them quickly, see what the reason each project had for going to one end of that scale or the other, allowing us to quickly push them all towards consistent valuation of intangibles.</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with</a:t>
            </a:r>
            <a:r>
              <a:rPr lang="en-US" baseline="0" dirty="0" smtClean="0"/>
              <a:t> that, we come to Calgary’s state of the art so far.  The principles we’ve applied, as you can see, are just Asset Management 101, basically </a:t>
            </a:r>
            <a:r>
              <a:rPr lang="en-US" baseline="0" dirty="0" smtClean="0"/>
              <a:t>– cost-benefit comparison of the NPV </a:t>
            </a:r>
            <a:r>
              <a:rPr lang="en-US" baseline="0" dirty="0" smtClean="0"/>
              <a:t>of </a:t>
            </a:r>
            <a:r>
              <a:rPr lang="en-US" baseline="0" dirty="0" smtClean="0"/>
              <a:t>future failures vs. capital cost of replacement </a:t>
            </a:r>
            <a:r>
              <a:rPr lang="en-US" baseline="0" smtClean="0"/>
              <a:t>or rehabilitation.   </a:t>
            </a:r>
            <a:r>
              <a:rPr lang="en-US" baseline="0" dirty="0" smtClean="0"/>
              <a:t>That’s combined with the Hunter Water Australia system of dollar valuations on all TBLs, and shortcutting the enormous job of setting those dollars by just getting agreement on order-of-magnitude to get a starting point from which to refine.   Across three very large systems with very different problems in pipes and plants, we’ve found this model has worked for us, and we’re set up for the very long haul of applying it in greater detail to thirty-three billion dollars we’ve been entrusted with.</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37</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2% growth rate</a:t>
            </a:r>
            <a:r>
              <a:rPr lang="en-US" baseline="0" dirty="0" smtClean="0"/>
              <a:t> is one of the highest </a:t>
            </a:r>
            <a:r>
              <a:rPr lang="en-US" dirty="0" smtClean="0"/>
              <a:t>in </a:t>
            </a:r>
            <a:r>
              <a:rPr lang="en-US" dirty="0" smtClean="0"/>
              <a:t>North America, so fast that for engineers I always use a log-scale to show our population.   The numbers across the top give the slope of the log graph as a doubling time.  In the 40 years from the end of the war to the mid-80's, it doubled three times, from 100,000 to 800,000.  It has leveled off only a little since.   The picture in the lower right is Montreal in 1880.</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that one is Calgary in 1880.   Not a picture taken in Calgary, that's the whole city, except for the tents. So we’re basically a 20th century city, built for the car.  And it's a well-recorded city; we don't have accurate records of infrastructure from before about 1916, but in our case, that's nearly everything.</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Trees have growth rings, and so do cities, as seen by</a:t>
            </a:r>
            <a:r>
              <a:rPr lang="en-US" baseline="0" dirty="0" smtClean="0"/>
              <a:t> infrastructure records.    </a:t>
            </a:r>
            <a:r>
              <a:rPr lang="en-US" dirty="0" smtClean="0"/>
              <a:t>For our sanitary system, the oldest ring,</a:t>
            </a:r>
            <a:r>
              <a:rPr lang="en-US" baseline="0" dirty="0" smtClean="0"/>
              <a:t> in </a:t>
            </a:r>
            <a:r>
              <a:rPr lang="en-US" dirty="0" smtClean="0"/>
              <a:t>purple, is VCT, vitreous clay tile, which means the same stuff as dinner plates – non-</a:t>
            </a:r>
            <a:r>
              <a:rPr lang="en-US" dirty="0" err="1" smtClean="0"/>
              <a:t>corrodable</a:t>
            </a:r>
            <a:r>
              <a:rPr lang="en-US" dirty="0" smtClean="0"/>
              <a:t> but brittle - its average age is 76 and you can see how it clusters around the two rivers, where Ft. Calgary started at the confluence of the Bow and Elbow.   Then</a:t>
            </a:r>
            <a:r>
              <a:rPr lang="en-US" baseline="0" dirty="0" smtClean="0"/>
              <a:t> there’s the concrete growth ring, average age 42, and the green PVC growth ring since 1980.</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our water system that really</a:t>
            </a:r>
            <a:r>
              <a:rPr lang="en-US" baseline="0" dirty="0" smtClean="0"/>
              <a:t> shows the growth rings because we’ve tried so many materials</a:t>
            </a:r>
            <a:r>
              <a:rPr lang="en-US" dirty="0" smtClean="0"/>
              <a:t>: the dark blue is thick-wall cast</a:t>
            </a:r>
            <a:r>
              <a:rPr lang="en-US" baseline="0" dirty="0" smtClean="0"/>
              <a:t> iron used from 1900 to 1954, the light blue thin-wall cast iron from 54-68</a:t>
            </a:r>
            <a:r>
              <a:rPr lang="en-US" dirty="0" smtClean="0"/>
              <a:t>, then ductile iron  in orange</a:t>
            </a:r>
            <a:r>
              <a:rPr lang="en-US" baseline="0" dirty="0" smtClean="0"/>
              <a:t> </a:t>
            </a:r>
            <a:r>
              <a:rPr lang="en-US" dirty="0" smtClean="0"/>
              <a:t>from 63 through the 70s.</a:t>
            </a:r>
            <a:r>
              <a:rPr lang="en-US" baseline="0" dirty="0" smtClean="0"/>
              <a:t> </a:t>
            </a:r>
            <a:r>
              <a:rPr lang="en-US" dirty="0" smtClean="0"/>
              <a:t>The</a:t>
            </a:r>
            <a:r>
              <a:rPr lang="en-US" baseline="0" dirty="0" smtClean="0"/>
              <a:t> yellow is</a:t>
            </a:r>
            <a:r>
              <a:rPr lang="en-US" dirty="0" smtClean="0"/>
              <a:t> a variant we call YDI, yellow-jacketed ductile iron, which is DI with a corrosion protection of plastic covering and anodes.  Lastly, the PVC, of which we now have a</a:t>
            </a:r>
            <a:r>
              <a:rPr lang="en-US" baseline="0" dirty="0" smtClean="0"/>
              <a:t> higher percentage</a:t>
            </a:r>
            <a:r>
              <a:rPr lang="en-US" dirty="0" smtClean="0"/>
              <a:t> than any city outside of Asia - over half the system is plastic.  Throughout the older areas, you</a:t>
            </a:r>
            <a:r>
              <a:rPr lang="en-US" baseline="0" dirty="0" smtClean="0"/>
              <a:t> see the sprinklings of green where we have replaced over half the pipe that is older than myself, born in 1958 when Calgary was just over a quarter of its current size.</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a:t>
            </a:r>
            <a:r>
              <a:rPr lang="en-US" baseline="0" dirty="0" smtClean="0"/>
              <a:t> leaves </a:t>
            </a:r>
            <a:r>
              <a:rPr lang="en-US" dirty="0" smtClean="0"/>
              <a:t>only about an eighth of our system as older than the Prime Minister or myself.   The rest is so young, you can date it by pop-culture celebrities: one-third is younger than Justin </a:t>
            </a:r>
            <a:r>
              <a:rPr lang="en-US" dirty="0" err="1" smtClean="0"/>
              <a:t>Bieber</a:t>
            </a:r>
            <a:r>
              <a:rPr lang="en-US" dirty="0" smtClean="0"/>
              <a:t>; another third </a:t>
            </a:r>
            <a:r>
              <a:rPr lang="en-US" dirty="0" smtClean="0"/>
              <a:t>is</a:t>
            </a:r>
            <a:r>
              <a:rPr lang="en-US" baseline="0" dirty="0" smtClean="0"/>
              <a:t> </a:t>
            </a:r>
            <a:r>
              <a:rPr lang="en-US" dirty="0" smtClean="0"/>
              <a:t>younger </a:t>
            </a:r>
            <a:r>
              <a:rPr lang="en-US" dirty="0" smtClean="0"/>
              <a:t>than Nelly Furtado.</a:t>
            </a:r>
            <a:r>
              <a:rPr lang="en-US" baseline="0" dirty="0" smtClean="0"/>
              <a:t>  </a:t>
            </a:r>
            <a:r>
              <a:rPr lang="en-US" dirty="0" smtClean="0"/>
              <a:t> So while we're a large city, we have the infrastructure problems of one half our size.   </a:t>
            </a:r>
            <a:r>
              <a:rPr lang="en-US" dirty="0" smtClean="0"/>
              <a:t>Alas</a:t>
            </a:r>
            <a:r>
              <a:rPr lang="en-US" baseline="0" dirty="0" smtClean="0"/>
              <a:t>, </a:t>
            </a:r>
            <a:r>
              <a:rPr lang="en-US" dirty="0" smtClean="0"/>
              <a:t>our </a:t>
            </a:r>
            <a:r>
              <a:rPr lang="en-US" dirty="0" smtClean="0"/>
              <a:t>Council knows</a:t>
            </a:r>
            <a:r>
              <a:rPr lang="en-US" baseline="0" dirty="0" smtClean="0"/>
              <a:t> that, </a:t>
            </a:r>
            <a:r>
              <a:rPr lang="en-US" baseline="0" dirty="0" smtClean="0"/>
              <a:t>and budgets accordingly.  So for AM purposes, consider us a city of half a million.</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blue</a:t>
            </a:r>
            <a:r>
              <a:rPr lang="en-US" baseline="0" dirty="0" smtClean="0"/>
              <a:t> line on this chart is measured against the right-hand axis – it’s the count of total repairs on those water mains since 1967.  The red bars are against the left axis, the size of our main replacement program in </a:t>
            </a:r>
            <a:r>
              <a:rPr lang="en-US" baseline="0" dirty="0" err="1" smtClean="0"/>
              <a:t>kilometres</a:t>
            </a:r>
            <a:r>
              <a:rPr lang="en-US" baseline="0" dirty="0" smtClean="0"/>
              <a:t> per year.  I called those parts of the chart “Old Faithful” because I would start every presentation with it to explain how I got my </a:t>
            </a:r>
            <a:r>
              <a:rPr lang="en-US" baseline="0" dirty="0" smtClean="0"/>
              <a:t>job.   </a:t>
            </a:r>
            <a:r>
              <a:rPr lang="en-US" baseline="0" dirty="0" smtClean="0"/>
              <a:t>The skyrocketing repairs – over 1800 in 1978, with several repair crews working day and night in the winter – forced us to ramp up a huge main replacement program in the 80’s and 90’s up to a peak of  35 km/year in 1992-1995, which brought the break-rate down into the 600s.  Then they started cutting the program, but realized they had no idea how far down they could cut it to reach a steady state, rather than another increase in the breaks.   For that matter, nobody had any idea what the optimal break plus replacement costs would be, where the sum of the two would be minimized.   I might have eventually found that number, but a new </a:t>
            </a:r>
            <a:r>
              <a:rPr lang="en-US" baseline="0" dirty="0" smtClean="0"/>
              <a:t>technology shown in green, changed my equations.</a:t>
            </a:r>
          </a:p>
          <a:p>
            <a:endParaRPr lang="en-US" baseline="0" dirty="0" smtClean="0"/>
          </a:p>
          <a:p>
            <a:r>
              <a:rPr lang="en-US" baseline="0" dirty="0" smtClean="0"/>
              <a:t>Anode </a:t>
            </a:r>
            <a:r>
              <a:rPr lang="en-US" baseline="0" dirty="0" smtClean="0"/>
              <a:t>Retrofit was being rapidly adopted in many cities.  With anode retrofit, you don’t dig up the whole street, you just drill a hole down to the main every ten </a:t>
            </a:r>
            <a:r>
              <a:rPr lang="en-US" baseline="0" dirty="0" err="1" smtClean="0"/>
              <a:t>metres</a:t>
            </a:r>
            <a:r>
              <a:rPr lang="en-US" baseline="0" dirty="0" smtClean="0"/>
              <a:t> or so, and attach a magnesium anode that stops the iron from corroding.  It costs only 10% as much as replacement, per </a:t>
            </a:r>
            <a:r>
              <a:rPr lang="en-US" baseline="0" dirty="0" err="1" smtClean="0"/>
              <a:t>kilometre</a:t>
            </a:r>
            <a:r>
              <a:rPr lang="en-US" baseline="0" dirty="0" smtClean="0"/>
              <a:t>, and yet drops the break-count by over 80%.   Only a little of our main is so far gone that anodes can’t save it, and that’s the remaining red in recent years – just 5 to 10 km/year.  The combined cost of replacement and retrofit has dropped by millions per year, yet the breaks have been cut in half again from 1995 – from the 600s down to barely 300 per year, saving another several million dollars per year.   That will hold true another ten years, until we run out of main suitable for retrofitting.   If you want some attention from your management, there’s nothing like handing them tens of millions in savings.</a:t>
            </a:r>
            <a:endParaRPr lang="en-CA" dirty="0"/>
          </a:p>
        </p:txBody>
      </p:sp>
      <p:sp>
        <p:nvSpPr>
          <p:cNvPr id="4" name="Slide Number Placeholder 3"/>
          <p:cNvSpPr>
            <a:spLocks noGrp="1"/>
          </p:cNvSpPr>
          <p:nvPr>
            <p:ph type="sldNum" sz="quarter" idx="10"/>
          </p:nvPr>
        </p:nvSpPr>
        <p:spPr/>
        <p:txBody>
          <a:bodyPr/>
          <a:lstStyle/>
          <a:p>
            <a:fld id="{8C8E8EA3-F869-4FC3-88FC-0021B9537B2F}"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51E9E-8D22-4C51-9ECC-46CD4C712E51}" type="datetimeFigureOut">
              <a:rPr lang="en-CA" smtClean="0"/>
              <a:pPr/>
              <a:t>07/05/2012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48143A-6DAF-41E1-8973-5C6AD712D66A}"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51E9E-8D22-4C51-9ECC-46CD4C712E51}" type="datetimeFigureOut">
              <a:rPr lang="en-CA" smtClean="0"/>
              <a:pPr/>
              <a:t>07/05/2012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8143A-6DAF-41E1-8973-5C6AD712D66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09600" y="457200"/>
            <a:ext cx="7924800" cy="3647152"/>
          </a:xfrm>
          <a:prstGeom prst="rect">
            <a:avLst/>
          </a:prstGeom>
          <a:noFill/>
          <a:ln w="9525">
            <a:noFill/>
            <a:miter lim="800000"/>
            <a:headEnd/>
            <a:tailEnd/>
          </a:ln>
          <a:effectLst/>
        </p:spPr>
        <p:txBody>
          <a:bodyPr>
            <a:spAutoFit/>
          </a:bodyPr>
          <a:lstStyle/>
          <a:p>
            <a:pPr algn="ctr">
              <a:spcBef>
                <a:spcPct val="50000"/>
              </a:spcBef>
            </a:pPr>
            <a:r>
              <a:rPr lang="en-US" sz="3600" dirty="0" smtClean="0">
                <a:latin typeface="Elephant" pitchFamily="18" charset="0"/>
              </a:rPr>
              <a:t>Ten Years of Water Utility Asset Management</a:t>
            </a:r>
            <a:r>
              <a:rPr lang="en-US" sz="3600" dirty="0">
                <a:latin typeface="Elephant" pitchFamily="18" charset="0"/>
              </a:rPr>
              <a:t/>
            </a:r>
            <a:br>
              <a:rPr lang="en-US" sz="3600" dirty="0">
                <a:latin typeface="Elephant" pitchFamily="18" charset="0"/>
              </a:rPr>
            </a:br>
            <a:endParaRPr lang="en-US" sz="3600" dirty="0">
              <a:latin typeface="Elephant" pitchFamily="18" charset="0"/>
            </a:endParaRPr>
          </a:p>
          <a:p>
            <a:pPr algn="ctr">
              <a:spcBef>
                <a:spcPct val="50000"/>
              </a:spcBef>
            </a:pPr>
            <a:r>
              <a:rPr lang="en-US" dirty="0" smtClean="0">
                <a:latin typeface="Elephant" pitchFamily="18" charset="0"/>
              </a:rPr>
              <a:t>Roy Brander, </a:t>
            </a:r>
            <a:r>
              <a:rPr lang="en-US" dirty="0" err="1" smtClean="0">
                <a:latin typeface="Elephant" pitchFamily="18" charset="0"/>
              </a:rPr>
              <a:t>P.Eng</a:t>
            </a:r>
            <a:r>
              <a:rPr lang="en-US" dirty="0" smtClean="0">
                <a:latin typeface="Elephant" pitchFamily="18" charset="0"/>
              </a:rPr>
              <a:t>.</a:t>
            </a:r>
          </a:p>
          <a:p>
            <a:pPr algn="ctr">
              <a:spcBef>
                <a:spcPct val="50000"/>
              </a:spcBef>
            </a:pPr>
            <a:r>
              <a:rPr lang="en-US" dirty="0" smtClean="0">
                <a:latin typeface="Elephant" pitchFamily="18" charset="0"/>
              </a:rPr>
              <a:t>Senior Infrastructure Engineer</a:t>
            </a:r>
            <a:endParaRPr lang="en-US" dirty="0">
              <a:latin typeface="Elephant" pitchFamily="18" charset="0"/>
            </a:endParaRPr>
          </a:p>
          <a:p>
            <a:pPr algn="ctr">
              <a:spcBef>
                <a:spcPct val="50000"/>
              </a:spcBef>
            </a:pPr>
            <a:endParaRPr lang="en-US" dirty="0">
              <a:latin typeface="Elephant" pitchFamily="18" charset="0"/>
            </a:endParaRPr>
          </a:p>
          <a:p>
            <a:pPr algn="ctr">
              <a:spcBef>
                <a:spcPct val="50000"/>
              </a:spcBef>
            </a:pPr>
            <a:r>
              <a:rPr lang="en-US" sz="2800" dirty="0" smtClean="0">
                <a:latin typeface="Elephant" pitchFamily="18" charset="0"/>
              </a:rPr>
              <a:t>City </a:t>
            </a:r>
            <a:r>
              <a:rPr lang="en-US" sz="2800" dirty="0">
                <a:latin typeface="Elephant" pitchFamily="18" charset="0"/>
              </a:rPr>
              <a:t>of Calgary Water Resources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9218" name="Picture 2" descr="H:\CNAM2012\imagesource\breaks2006-2011.jpg"/>
          <p:cNvPicPr>
            <a:picLocks noChangeAspect="1" noChangeArrowheads="1"/>
          </p:cNvPicPr>
          <p:nvPr/>
        </p:nvPicPr>
        <p:blipFill>
          <a:blip r:embed="rId3" cstate="print"/>
          <a:srcRect/>
          <a:stretch>
            <a:fillRect/>
          </a:stretch>
        </p:blipFill>
        <p:spPr bwMode="auto">
          <a:xfrm>
            <a:off x="4800600" y="0"/>
            <a:ext cx="4343400" cy="6734366"/>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95250" y="514350"/>
            <a:ext cx="2343150" cy="62674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2514600" y="514350"/>
            <a:ext cx="2242313"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42" name="Picture 2" descr="H:\CNAM2012\imagesource\resist-vs-breaks3.png"/>
          <p:cNvPicPr>
            <a:picLocks noChangeAspect="1" noChangeArrowheads="1"/>
          </p:cNvPicPr>
          <p:nvPr/>
        </p:nvPicPr>
        <p:blipFill>
          <a:blip r:embed="rId3" cstate="print"/>
          <a:srcRect/>
          <a:stretch>
            <a:fillRect/>
          </a:stretch>
        </p:blipFill>
        <p:spPr bwMode="auto">
          <a:xfrm>
            <a:off x="2" y="0"/>
            <a:ext cx="9143998" cy="6797308"/>
          </a:xfrm>
          <a:prstGeom prst="rect">
            <a:avLst/>
          </a:prstGeom>
          <a:noFill/>
        </p:spPr>
      </p:pic>
      <p:pic>
        <p:nvPicPr>
          <p:cNvPr id="10243" name="Picture 3" descr="H:\CNAM2012\imagesource\geonics.jpg"/>
          <p:cNvPicPr>
            <a:picLocks noChangeAspect="1" noChangeArrowheads="1"/>
          </p:cNvPicPr>
          <p:nvPr/>
        </p:nvPicPr>
        <p:blipFill>
          <a:blip r:embed="rId4" cstate="print"/>
          <a:srcRect/>
          <a:stretch>
            <a:fillRect/>
          </a:stretch>
        </p:blipFill>
        <p:spPr bwMode="auto">
          <a:xfrm>
            <a:off x="0" y="3932634"/>
            <a:ext cx="3657600" cy="29253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6600825" cy="3743325"/>
          </a:xfrm>
          <a:prstGeom prst="rect">
            <a:avLst/>
          </a:prstGeom>
          <a:noFill/>
          <a:ln w="9525">
            <a:noFill/>
            <a:miter lim="800000"/>
            <a:headEnd/>
            <a:tailEnd/>
          </a:ln>
        </p:spPr>
      </p:pic>
      <p:pic>
        <p:nvPicPr>
          <p:cNvPr id="11271" name="Picture 7"/>
          <p:cNvPicPr>
            <a:picLocks noChangeAspect="1" noChangeArrowheads="1"/>
          </p:cNvPicPr>
          <p:nvPr/>
        </p:nvPicPr>
        <p:blipFill>
          <a:blip r:embed="rId4" cstate="print"/>
          <a:srcRect/>
          <a:stretch>
            <a:fillRect/>
          </a:stretch>
        </p:blipFill>
        <p:spPr bwMode="auto">
          <a:xfrm>
            <a:off x="2" y="3124200"/>
            <a:ext cx="3975608" cy="3733800"/>
          </a:xfrm>
          <a:prstGeom prst="rect">
            <a:avLst/>
          </a:prstGeom>
          <a:noFill/>
          <a:ln w="9525">
            <a:noFill/>
            <a:miter lim="800000"/>
            <a:headEnd/>
            <a:tailEnd/>
          </a:ln>
        </p:spPr>
      </p:pic>
      <p:sp>
        <p:nvSpPr>
          <p:cNvPr id="8" name="TextBox 7"/>
          <p:cNvSpPr txBox="1"/>
          <p:nvPr/>
        </p:nvSpPr>
        <p:spPr>
          <a:xfrm>
            <a:off x="6324600" y="0"/>
            <a:ext cx="2819400" cy="3231654"/>
          </a:xfrm>
          <a:prstGeom prst="rect">
            <a:avLst/>
          </a:prstGeom>
          <a:solidFill>
            <a:schemeClr val="accent1">
              <a:lumMod val="20000"/>
              <a:lumOff val="80000"/>
            </a:schemeClr>
          </a:solidFill>
        </p:spPr>
        <p:txBody>
          <a:bodyPr wrap="square" rtlCol="0">
            <a:spAutoFit/>
          </a:bodyPr>
          <a:lstStyle/>
          <a:p>
            <a:r>
              <a:rPr lang="en-US" sz="2000" dirty="0" smtClean="0">
                <a:latin typeface="Franklin Gothic Medium" pitchFamily="34" charset="0"/>
              </a:rPr>
              <a:t>Electromagnetic Inspection of Mains</a:t>
            </a:r>
          </a:p>
          <a:p>
            <a:r>
              <a:rPr lang="en-US" sz="2000" dirty="0" smtClean="0">
                <a:latin typeface="Franklin Gothic Medium" pitchFamily="34" charset="0"/>
              </a:rPr>
              <a:t>Using Russell </a:t>
            </a:r>
          </a:p>
          <a:p>
            <a:r>
              <a:rPr lang="en-US" sz="2000" dirty="0" smtClean="0">
                <a:latin typeface="Franklin Gothic Medium" pitchFamily="34" charset="0"/>
              </a:rPr>
              <a:t>Technologies’</a:t>
            </a:r>
          </a:p>
          <a:p>
            <a:endParaRPr lang="en-US" dirty="0" smtClean="0">
              <a:latin typeface="Franklin Gothic Medium" pitchFamily="34" charset="0"/>
            </a:endParaRPr>
          </a:p>
          <a:p>
            <a:r>
              <a:rPr lang="en-US" dirty="0" smtClean="0">
                <a:latin typeface="Franklin Gothic Medium" pitchFamily="34" charset="0"/>
              </a:rPr>
              <a:t>    </a:t>
            </a:r>
            <a:r>
              <a:rPr lang="en-US" sz="2400" dirty="0" err="1" smtClean="0">
                <a:latin typeface="Franklin Gothic Medium" pitchFamily="34" charset="0"/>
              </a:rPr>
              <a:t>HydroScope</a:t>
            </a:r>
            <a:r>
              <a:rPr lang="en-US" sz="2400" dirty="0" smtClean="0">
                <a:latin typeface="Franklin Gothic Medium" pitchFamily="34" charset="0"/>
              </a:rPr>
              <a:t> ™ </a:t>
            </a:r>
          </a:p>
          <a:p>
            <a:r>
              <a:rPr lang="en-US" sz="2400" dirty="0" smtClean="0">
                <a:latin typeface="Franklin Gothic Medium" pitchFamily="34" charset="0"/>
              </a:rPr>
              <a:t>(now </a:t>
            </a:r>
            <a:r>
              <a:rPr lang="en-US" sz="2400" dirty="0" err="1" smtClean="0">
                <a:latin typeface="Franklin Gothic Medium" pitchFamily="34" charset="0"/>
              </a:rPr>
              <a:t>SeeSnake</a:t>
            </a:r>
            <a:r>
              <a:rPr lang="en-US" sz="2400" dirty="0" smtClean="0">
                <a:latin typeface="Franklin Gothic Medium" pitchFamily="34" charset="0"/>
              </a:rPr>
              <a:t> ™)</a:t>
            </a:r>
          </a:p>
          <a:p>
            <a:endParaRPr lang="en-US" dirty="0" smtClean="0">
              <a:latin typeface="Franklin Gothic Medium" pitchFamily="34" charset="0"/>
            </a:endParaRPr>
          </a:p>
          <a:p>
            <a:r>
              <a:rPr lang="en-US" sz="2000" dirty="0" smtClean="0">
                <a:latin typeface="Franklin Gothic Medium" pitchFamily="34" charset="0"/>
              </a:rPr>
              <a:t>Exact pit depths and locations of holes</a:t>
            </a:r>
            <a:endParaRPr lang="en-CA" sz="2000" dirty="0">
              <a:latin typeface="Franklin Gothic Medium" pitchFamily="34" charset="0"/>
            </a:endParaRPr>
          </a:p>
        </p:txBody>
      </p:sp>
      <p:pic>
        <p:nvPicPr>
          <p:cNvPr id="1028" name="Picture 4"/>
          <p:cNvPicPr>
            <a:picLocks noChangeAspect="1" noChangeArrowheads="1"/>
          </p:cNvPicPr>
          <p:nvPr/>
        </p:nvPicPr>
        <p:blipFill>
          <a:blip r:embed="rId5" cstate="print"/>
          <a:srcRect/>
          <a:stretch>
            <a:fillRect/>
          </a:stretch>
        </p:blipFill>
        <p:spPr bwMode="auto">
          <a:xfrm>
            <a:off x="3943997" y="3505201"/>
            <a:ext cx="520000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8839200" cy="6986528"/>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Calgary Waterworks / Calgary Sewer Division Merger</a:t>
            </a:r>
          </a:p>
          <a:p>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 Reorganized into </a:t>
            </a:r>
          </a:p>
          <a:p>
            <a:pPr lvl="1">
              <a:buFont typeface="Arial" pitchFamily="34" charset="0"/>
              <a:buChar char="•"/>
            </a:pPr>
            <a:r>
              <a:rPr lang="en-US" sz="2800" dirty="0" smtClean="0">
                <a:latin typeface="Times New Roman" pitchFamily="18" charset="0"/>
                <a:cs typeface="Times New Roman" pitchFamily="18" charset="0"/>
              </a:rPr>
              <a:t>Water Resources: Planning,  Development, AM, 					Construction Management, 					Water Quality &amp; Regulation</a:t>
            </a:r>
          </a:p>
          <a:p>
            <a:pPr lvl="1">
              <a:buFont typeface="Arial" pitchFamily="34" charset="0"/>
              <a:buChar char="•"/>
            </a:pPr>
            <a:endParaRPr lang="en-US" sz="2800" dirty="0" smtClean="0">
              <a:latin typeface="Times New Roman" pitchFamily="18" charset="0"/>
              <a:cs typeface="Times New Roman" pitchFamily="18" charset="0"/>
            </a:endParaRPr>
          </a:p>
          <a:p>
            <a:pPr lvl="1">
              <a:buFont typeface="Arial" pitchFamily="34" charset="0"/>
              <a:buChar char="•"/>
            </a:pPr>
            <a:r>
              <a:rPr lang="en-US" sz="2800" dirty="0" smtClean="0">
                <a:latin typeface="Times New Roman" pitchFamily="18" charset="0"/>
                <a:cs typeface="Times New Roman" pitchFamily="18" charset="0"/>
              </a:rPr>
              <a:t>Water Services : Plants, Linear System Operation, 					Construction Services</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 Touted as “Asset Management Focused Organization”</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a:p>
            <a:pPr>
              <a:buFont typeface="Arial" pitchFamily="34" charset="0"/>
              <a:buChar char="•"/>
            </a:pPr>
            <a:r>
              <a:rPr lang="en-US" sz="2800" dirty="0" smtClean="0">
                <a:latin typeface="Times New Roman" pitchFamily="18" charset="0"/>
                <a:cs typeface="Times New Roman" pitchFamily="18" charset="0"/>
              </a:rPr>
              <a:t> Started $10M “Enterprise Asset Management System”    	project</a:t>
            </a: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endParaRPr lang="en-CA"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 y="2"/>
            <a:ext cx="9143999" cy="6808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40551" y="-1"/>
            <a:ext cx="9184551" cy="591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26306" y="609599"/>
            <a:ext cx="9170306" cy="5622669"/>
          </a:xfrm>
          <a:prstGeom prst="rect">
            <a:avLst/>
          </a:prstGeom>
          <a:noFill/>
          <a:ln w="9525">
            <a:noFill/>
            <a:miter lim="800000"/>
            <a:headEnd/>
            <a:tailEnd/>
          </a:ln>
        </p:spPr>
      </p:pic>
      <p:sp>
        <p:nvSpPr>
          <p:cNvPr id="3" name="TextBox 2"/>
          <p:cNvSpPr txBox="1"/>
          <p:nvPr/>
        </p:nvSpPr>
        <p:spPr>
          <a:xfrm>
            <a:off x="152400" y="0"/>
            <a:ext cx="8610600" cy="523220"/>
          </a:xfrm>
          <a:prstGeom prst="rect">
            <a:avLst/>
          </a:prstGeom>
          <a:noFill/>
        </p:spPr>
        <p:txBody>
          <a:bodyPr wrap="square" rtlCol="0">
            <a:spAutoFit/>
          </a:bodyPr>
          <a:lstStyle/>
          <a:p>
            <a:pPr algn="ctr"/>
            <a:r>
              <a:rPr lang="en-US" sz="2800" b="1" dirty="0" smtClean="0"/>
              <a:t>Oracle WAM  Individual Work Order Record</a:t>
            </a:r>
            <a:endParaRPr lang="en-CA"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cstate="print"/>
          <a:srcRect/>
          <a:stretch>
            <a:fillRect/>
          </a:stretch>
        </p:blipFill>
        <p:spPr bwMode="auto">
          <a:xfrm>
            <a:off x="76200" y="685800"/>
            <a:ext cx="7496175" cy="2400300"/>
          </a:xfrm>
          <a:prstGeom prst="rect">
            <a:avLst/>
          </a:prstGeom>
          <a:noFill/>
          <a:ln w="19050">
            <a:solidFill>
              <a:schemeClr val="tx2">
                <a:lumMod val="75000"/>
              </a:schemeClr>
            </a:solid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4038600" y="2819400"/>
            <a:ext cx="4943475" cy="3886200"/>
          </a:xfrm>
          <a:prstGeom prst="rect">
            <a:avLst/>
          </a:prstGeom>
          <a:noFill/>
          <a:ln w="19050">
            <a:solidFill>
              <a:schemeClr val="tx2">
                <a:lumMod val="75000"/>
              </a:schemeClr>
            </a:solidFill>
            <a:miter lim="800000"/>
            <a:headEnd/>
            <a:tailEnd/>
          </a:ln>
        </p:spPr>
      </p:pic>
      <p:sp>
        <p:nvSpPr>
          <p:cNvPr id="5" name="TextBox 4"/>
          <p:cNvSpPr txBox="1"/>
          <p:nvPr/>
        </p:nvSpPr>
        <p:spPr>
          <a:xfrm>
            <a:off x="152400" y="152400"/>
            <a:ext cx="8763000" cy="461665"/>
          </a:xfrm>
          <a:prstGeom prst="rect">
            <a:avLst/>
          </a:prstGeom>
          <a:noFill/>
        </p:spPr>
        <p:txBody>
          <a:bodyPr wrap="square" rtlCol="0">
            <a:spAutoFit/>
          </a:bodyPr>
          <a:lstStyle/>
          <a:p>
            <a:r>
              <a:rPr lang="en-US" sz="2400" dirty="0" smtClean="0">
                <a:latin typeface="Adobe Caslon Pro Bold" pitchFamily="18" charset="0"/>
              </a:rPr>
              <a:t>WAM stores Asset Inspections – 30,000 video runs, 900,000 defects</a:t>
            </a:r>
            <a:endParaRPr lang="en-CA" sz="2400" dirty="0">
              <a:latin typeface="Adobe Caslon Pro Bold" pitchFamily="18" charset="0"/>
            </a:endParaRPr>
          </a:p>
        </p:txBody>
      </p:sp>
      <p:sp>
        <p:nvSpPr>
          <p:cNvPr id="6" name="TextBox 5"/>
          <p:cNvSpPr txBox="1"/>
          <p:nvPr/>
        </p:nvSpPr>
        <p:spPr>
          <a:xfrm>
            <a:off x="228600" y="3200400"/>
            <a:ext cx="3657600" cy="3046988"/>
          </a:xfrm>
          <a:prstGeom prst="rect">
            <a:avLst/>
          </a:prstGeom>
          <a:noFill/>
        </p:spPr>
        <p:txBody>
          <a:bodyPr wrap="square" rtlCol="0">
            <a:spAutoFit/>
          </a:bodyPr>
          <a:lstStyle/>
          <a:p>
            <a:r>
              <a:rPr lang="en-US" sz="2400" dirty="0" smtClean="0">
                <a:latin typeface="Adobe Caslon Pro Bold" pitchFamily="18" charset="0"/>
              </a:rPr>
              <a:t>We were able to “back create” work orders and inspections going back to 1991.</a:t>
            </a:r>
          </a:p>
          <a:p>
            <a:endParaRPr lang="en-US" sz="2400" dirty="0" smtClean="0">
              <a:latin typeface="Adobe Caslon Pro Bold" pitchFamily="18" charset="0"/>
            </a:endParaRPr>
          </a:p>
          <a:p>
            <a:r>
              <a:rPr lang="en-US" sz="2400" dirty="0" smtClean="0">
                <a:latin typeface="Adobe Caslon Pro Bold" pitchFamily="18" charset="0"/>
              </a:rPr>
              <a:t>Single repository of  all assets, all work, all inspections.   </a:t>
            </a:r>
            <a:endParaRPr lang="en-CA" sz="2400" dirty="0">
              <a:latin typeface="Adobe Caslon Pro Bol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5791200" y="152400"/>
            <a:ext cx="3200400" cy="1938992"/>
          </a:xfrm>
          <a:prstGeom prst="rect">
            <a:avLst/>
          </a:prstGeom>
          <a:noFill/>
        </p:spPr>
        <p:txBody>
          <a:bodyPr wrap="square" rtlCol="0">
            <a:spAutoFit/>
          </a:bodyPr>
          <a:lstStyle/>
          <a:p>
            <a:r>
              <a:rPr lang="en-US" sz="2400" dirty="0" smtClean="0">
                <a:latin typeface="Arial Black" pitchFamily="34" charset="0"/>
                <a:cs typeface="Aharoni" pitchFamily="2" charset="-79"/>
              </a:rPr>
              <a:t>Sanitary Sewer Lining Program</a:t>
            </a:r>
          </a:p>
          <a:p>
            <a:endParaRPr lang="en-US" sz="2400" dirty="0" smtClean="0">
              <a:latin typeface="Arial Black" pitchFamily="34" charset="0"/>
              <a:cs typeface="Aharoni" pitchFamily="2" charset="-79"/>
            </a:endParaRPr>
          </a:p>
          <a:p>
            <a:r>
              <a:rPr lang="en-US" sz="2400" dirty="0" smtClean="0">
                <a:latin typeface="Arial Black" pitchFamily="34" charset="0"/>
                <a:cs typeface="Aharoni" pitchFamily="2" charset="-79"/>
              </a:rPr>
              <a:t>RFP won by </a:t>
            </a:r>
            <a:r>
              <a:rPr lang="en-US" sz="2400" dirty="0" err="1" smtClean="0">
                <a:latin typeface="Arial Black" pitchFamily="34" charset="0"/>
                <a:cs typeface="Aharoni" pitchFamily="2" charset="-79"/>
              </a:rPr>
              <a:t>Insituform</a:t>
            </a:r>
            <a:endParaRPr lang="en-CA" sz="2400" dirty="0">
              <a:latin typeface="Arial Black" pitchFamily="34" charset="0"/>
              <a:cs typeface="Aharoni" pitchFamily="2" charset="-79"/>
            </a:endParaRPr>
          </a:p>
        </p:txBody>
      </p:sp>
      <p:sp>
        <p:nvSpPr>
          <p:cNvPr id="6" name="TextBox 5"/>
          <p:cNvSpPr txBox="1"/>
          <p:nvPr/>
        </p:nvSpPr>
        <p:spPr>
          <a:xfrm>
            <a:off x="152400" y="4495800"/>
            <a:ext cx="3200400" cy="1631216"/>
          </a:xfrm>
          <a:prstGeom prst="rect">
            <a:avLst/>
          </a:prstGeom>
          <a:noFill/>
        </p:spPr>
        <p:txBody>
          <a:bodyPr wrap="square" rtlCol="0">
            <a:spAutoFit/>
          </a:bodyPr>
          <a:lstStyle/>
          <a:p>
            <a:r>
              <a:rPr lang="en-US" sz="2000" dirty="0" smtClean="0">
                <a:latin typeface="Arial Black" pitchFamily="34" charset="0"/>
                <a:cs typeface="Aharoni" pitchFamily="2" charset="-79"/>
              </a:rPr>
              <a:t>Now reaching thirty </a:t>
            </a:r>
            <a:r>
              <a:rPr lang="en-US" sz="2000" dirty="0" err="1" smtClean="0">
                <a:latin typeface="Arial Black" pitchFamily="34" charset="0"/>
                <a:cs typeface="Aharoni" pitchFamily="2" charset="-79"/>
              </a:rPr>
              <a:t>kilometres</a:t>
            </a:r>
            <a:r>
              <a:rPr lang="en-US" sz="2000" dirty="0" smtClean="0">
                <a:latin typeface="Arial Black" pitchFamily="34" charset="0"/>
                <a:cs typeface="Aharoni" pitchFamily="2" charset="-79"/>
              </a:rPr>
              <a:t> per year</a:t>
            </a:r>
          </a:p>
          <a:p>
            <a:endParaRPr lang="en-US" sz="2000" dirty="0" smtClean="0">
              <a:latin typeface="Arial Black" pitchFamily="34" charset="0"/>
              <a:cs typeface="Aharoni" pitchFamily="2" charset="-79"/>
            </a:endParaRPr>
          </a:p>
          <a:p>
            <a:r>
              <a:rPr lang="en-US" sz="2000" dirty="0" smtClean="0">
                <a:latin typeface="Arial Black" pitchFamily="34" charset="0"/>
                <a:cs typeface="Aharoni" pitchFamily="2" charset="-79"/>
              </a:rPr>
              <a:t>One-tenth the cost of replacement</a:t>
            </a:r>
            <a:endParaRPr lang="en-CA" sz="2000" dirty="0">
              <a:latin typeface="Arial Black" pitchFamily="34" charset="0"/>
              <a:cs typeface="Aharoni" pitchFamily="2" charset="-79"/>
            </a:endParaRPr>
          </a:p>
        </p:txBody>
      </p:sp>
      <p:pic>
        <p:nvPicPr>
          <p:cNvPr id="2050" name="Picture 2"/>
          <p:cNvPicPr>
            <a:picLocks noChangeAspect="1" noChangeArrowheads="1"/>
          </p:cNvPicPr>
          <p:nvPr/>
        </p:nvPicPr>
        <p:blipFill>
          <a:blip r:embed="rId3" cstate="print"/>
          <a:srcRect/>
          <a:stretch>
            <a:fillRect/>
          </a:stretch>
        </p:blipFill>
        <p:spPr bwMode="auto">
          <a:xfrm>
            <a:off x="0" y="0"/>
            <a:ext cx="5705475" cy="42862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62475" y="3419475"/>
            <a:ext cx="19050" cy="1905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409950" y="2552700"/>
            <a:ext cx="573405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70340" y="0"/>
            <a:ext cx="9003322" cy="6857999"/>
          </a:xfrm>
          <a:prstGeom prst="rect">
            <a:avLst/>
          </a:prstGeom>
          <a:noFill/>
          <a:ln w="9525">
            <a:noFill/>
            <a:miter lim="800000"/>
            <a:headEnd/>
            <a:tailEnd/>
          </a:ln>
        </p:spPr>
      </p:pic>
      <p:sp>
        <p:nvSpPr>
          <p:cNvPr id="3" name="TextBox 2"/>
          <p:cNvSpPr txBox="1"/>
          <p:nvPr/>
        </p:nvSpPr>
        <p:spPr>
          <a:xfrm>
            <a:off x="6705600" y="609600"/>
            <a:ext cx="2438400" cy="1938992"/>
          </a:xfrm>
          <a:prstGeom prst="rect">
            <a:avLst/>
          </a:prstGeom>
          <a:noFill/>
        </p:spPr>
        <p:txBody>
          <a:bodyPr wrap="square" rtlCol="0">
            <a:spAutoFit/>
          </a:bodyPr>
          <a:lstStyle/>
          <a:p>
            <a:r>
              <a:rPr lang="en-US" sz="2000" dirty="0" smtClean="0">
                <a:latin typeface="Arial Black" pitchFamily="34" charset="0"/>
                <a:cs typeface="Aharoni" pitchFamily="2" charset="-79"/>
              </a:rPr>
              <a:t>GIS Showing Sanitary</a:t>
            </a:r>
          </a:p>
          <a:p>
            <a:r>
              <a:rPr lang="en-US" sz="2000" dirty="0" smtClean="0">
                <a:latin typeface="Arial Black" pitchFamily="34" charset="0"/>
                <a:cs typeface="Aharoni" pitchFamily="2" charset="-79"/>
              </a:rPr>
              <a:t>Mains by Count of Previous Root-Cleaning Jobs</a:t>
            </a:r>
            <a:endParaRPr lang="en-CA" sz="2000" dirty="0">
              <a:latin typeface="Arial Black" pitchFamily="34" charset="0"/>
              <a:cs typeface="Aharoni" pitchFamily="2" charset="-79"/>
            </a:endParaRPr>
          </a:p>
        </p:txBody>
      </p:sp>
      <p:cxnSp>
        <p:nvCxnSpPr>
          <p:cNvPr id="7" name="Straight Arrow Connector 6"/>
          <p:cNvCxnSpPr/>
          <p:nvPr/>
        </p:nvCxnSpPr>
        <p:spPr>
          <a:xfrm rot="16200000" flipH="1">
            <a:off x="952500" y="3162300"/>
            <a:ext cx="1219200" cy="838200"/>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4" cstate="print"/>
          <a:srcRect/>
          <a:stretch>
            <a:fillRect/>
          </a:stretch>
        </p:blipFill>
        <p:spPr bwMode="auto">
          <a:xfrm>
            <a:off x="4562475" y="3419475"/>
            <a:ext cx="19050" cy="1905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1828800" y="4038600"/>
            <a:ext cx="26003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3554" name="Picture 2" descr="001_01c_cityair"/>
          <p:cNvPicPr>
            <a:picLocks noChangeAspect="1" noChangeArrowheads="1"/>
          </p:cNvPicPr>
          <p:nvPr/>
        </p:nvPicPr>
        <p:blipFill>
          <a:blip r:embed="rId3" cstate="print"/>
          <a:srcRect/>
          <a:stretch>
            <a:fillRect/>
          </a:stretch>
        </p:blipFill>
        <p:spPr bwMode="auto">
          <a:xfrm>
            <a:off x="2836863" y="1008063"/>
            <a:ext cx="6307137" cy="5849937"/>
          </a:xfrm>
          <a:prstGeom prst="rect">
            <a:avLst/>
          </a:prstGeom>
          <a:noFill/>
        </p:spPr>
      </p:pic>
      <p:sp>
        <p:nvSpPr>
          <p:cNvPr id="23555" name="Text Box 3"/>
          <p:cNvSpPr txBox="1">
            <a:spLocks noChangeArrowheads="1"/>
          </p:cNvSpPr>
          <p:nvPr/>
        </p:nvSpPr>
        <p:spPr bwMode="auto">
          <a:xfrm>
            <a:off x="228600" y="228600"/>
            <a:ext cx="8610600" cy="769441"/>
          </a:xfrm>
          <a:prstGeom prst="rect">
            <a:avLst/>
          </a:prstGeom>
          <a:noFill/>
          <a:ln w="9525">
            <a:noFill/>
            <a:miter lim="800000"/>
            <a:headEnd/>
            <a:tailEnd/>
          </a:ln>
          <a:effectLst/>
        </p:spPr>
        <p:txBody>
          <a:bodyPr>
            <a:spAutoFit/>
          </a:bodyPr>
          <a:lstStyle/>
          <a:p>
            <a:pPr algn="ctr">
              <a:spcBef>
                <a:spcPct val="50000"/>
              </a:spcBef>
            </a:pPr>
            <a:r>
              <a:rPr lang="en-US" sz="4400" dirty="0" smtClean="0">
                <a:latin typeface="Adobe Garamond Pro Bold" pitchFamily="18" charset="0"/>
                <a:ea typeface="Adobe Heiti Std R" pitchFamily="34" charset="-128"/>
              </a:rPr>
              <a:t>Calgary</a:t>
            </a:r>
            <a:endParaRPr lang="en-US" sz="4400" dirty="0">
              <a:latin typeface="Adobe Garamond Pro Bold" pitchFamily="18" charset="0"/>
              <a:ea typeface="Adobe Heiti Std R" pitchFamily="34" charset="-128"/>
            </a:endParaRPr>
          </a:p>
        </p:txBody>
      </p:sp>
      <p:sp>
        <p:nvSpPr>
          <p:cNvPr id="23556" name="Text Box 4"/>
          <p:cNvSpPr txBox="1">
            <a:spLocks noChangeArrowheads="1"/>
          </p:cNvSpPr>
          <p:nvPr/>
        </p:nvSpPr>
        <p:spPr bwMode="auto">
          <a:xfrm>
            <a:off x="152400" y="1295400"/>
            <a:ext cx="2514600" cy="5463034"/>
          </a:xfrm>
          <a:prstGeom prst="rect">
            <a:avLst/>
          </a:prstGeom>
          <a:noFill/>
          <a:ln w="9525">
            <a:noFill/>
            <a:miter lim="800000"/>
            <a:headEnd/>
            <a:tailEnd/>
          </a:ln>
          <a:effectLst/>
        </p:spPr>
        <p:txBody>
          <a:bodyPr>
            <a:spAutoFit/>
          </a:bodyPr>
          <a:lstStyle/>
          <a:p>
            <a:pPr>
              <a:spcBef>
                <a:spcPct val="50000"/>
              </a:spcBef>
            </a:pPr>
            <a:r>
              <a:rPr lang="en-US" sz="2800" dirty="0" smtClean="0">
                <a:latin typeface="Adobe Garamond Pro Bold" pitchFamily="18" charset="0"/>
              </a:rPr>
              <a:t>650 sq. km.</a:t>
            </a:r>
          </a:p>
          <a:p>
            <a:pPr>
              <a:spcBef>
                <a:spcPct val="50000"/>
              </a:spcBef>
            </a:pPr>
            <a:r>
              <a:rPr lang="en-US" sz="2800" dirty="0" smtClean="0">
                <a:latin typeface="Adobe Garamond Pro Bold" pitchFamily="18" charset="0"/>
              </a:rPr>
              <a:t>Population:</a:t>
            </a:r>
          </a:p>
          <a:p>
            <a:pPr>
              <a:spcBef>
                <a:spcPct val="50000"/>
              </a:spcBef>
            </a:pPr>
            <a:r>
              <a:rPr lang="en-US" sz="2800" dirty="0" smtClean="0">
                <a:latin typeface="Adobe Garamond Pro Bold" pitchFamily="18" charset="0"/>
              </a:rPr>
              <a:t>1.1 million</a:t>
            </a:r>
          </a:p>
          <a:p>
            <a:pPr>
              <a:spcBef>
                <a:spcPct val="50000"/>
              </a:spcBef>
            </a:pPr>
            <a:endParaRPr lang="en-US" sz="2800" dirty="0" smtClean="0">
              <a:latin typeface="Adobe Garamond Pro Bold" pitchFamily="18" charset="0"/>
            </a:endParaRPr>
          </a:p>
          <a:p>
            <a:pPr>
              <a:spcBef>
                <a:spcPct val="50000"/>
              </a:spcBef>
            </a:pPr>
            <a:r>
              <a:rPr lang="en-US" sz="2800" dirty="0" smtClean="0">
                <a:latin typeface="Adobe Garamond Pro Bold" pitchFamily="18" charset="0"/>
              </a:rPr>
              <a:t>Metro Pop:</a:t>
            </a:r>
          </a:p>
          <a:p>
            <a:pPr>
              <a:spcBef>
                <a:spcPct val="50000"/>
              </a:spcBef>
            </a:pPr>
            <a:r>
              <a:rPr lang="en-US" sz="2800" dirty="0" smtClean="0">
                <a:latin typeface="Adobe Garamond Pro Bold" pitchFamily="18" charset="0"/>
              </a:rPr>
              <a:t>1.2 million</a:t>
            </a:r>
          </a:p>
          <a:p>
            <a:pPr>
              <a:spcBef>
                <a:spcPct val="50000"/>
              </a:spcBef>
            </a:pPr>
            <a:endParaRPr lang="en-US" sz="2800" dirty="0" smtClean="0">
              <a:latin typeface="Adobe Garamond Pro Bold" pitchFamily="18" charset="0"/>
            </a:endParaRPr>
          </a:p>
          <a:p>
            <a:pPr>
              <a:spcBef>
                <a:spcPct val="50000"/>
              </a:spcBef>
            </a:pPr>
            <a:r>
              <a:rPr lang="en-US" sz="2800" dirty="0" smtClean="0">
                <a:latin typeface="Adobe Garamond Pro Bold" pitchFamily="18" charset="0"/>
              </a:rPr>
              <a:t>A “</a:t>
            </a:r>
            <a:r>
              <a:rPr lang="en-US" sz="2800" dirty="0" err="1" smtClean="0">
                <a:latin typeface="Adobe Garamond Pro Bold" pitchFamily="18" charset="0"/>
              </a:rPr>
              <a:t>Uni</a:t>
            </a:r>
            <a:r>
              <a:rPr lang="en-US" sz="2800" dirty="0" smtClean="0">
                <a:latin typeface="Adobe Garamond Pro Bold" pitchFamily="18" charset="0"/>
              </a:rPr>
              <a:t>-City”</a:t>
            </a:r>
          </a:p>
          <a:p>
            <a:pPr>
              <a:spcBef>
                <a:spcPct val="50000"/>
              </a:spcBef>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247650"/>
            <a:ext cx="9001125" cy="6610350"/>
          </a:xfrm>
          <a:prstGeom prst="rect">
            <a:avLst/>
          </a:prstGeom>
          <a:noFill/>
          <a:ln w="9525">
            <a:noFill/>
            <a:miter lim="800000"/>
            <a:headEnd/>
            <a:tailEnd/>
          </a:ln>
        </p:spPr>
      </p:pic>
      <p:sp>
        <p:nvSpPr>
          <p:cNvPr id="3" name="TextBox 2"/>
          <p:cNvSpPr txBox="1"/>
          <p:nvPr/>
        </p:nvSpPr>
        <p:spPr>
          <a:xfrm>
            <a:off x="1981200" y="457200"/>
            <a:ext cx="7010400" cy="461665"/>
          </a:xfrm>
          <a:prstGeom prst="rect">
            <a:avLst/>
          </a:prstGeom>
          <a:solidFill>
            <a:schemeClr val="accent1">
              <a:lumMod val="20000"/>
              <a:lumOff val="80000"/>
            </a:schemeClr>
          </a:solidFill>
        </p:spPr>
        <p:txBody>
          <a:bodyPr wrap="square" rtlCol="0">
            <a:spAutoFit/>
          </a:bodyPr>
          <a:lstStyle/>
          <a:p>
            <a:r>
              <a:rPr lang="en-US" sz="2400" dirty="0" smtClean="0">
                <a:latin typeface="Bodoni MT Black" pitchFamily="18" charset="0"/>
              </a:rPr>
              <a:t>GIS App for San. Lining Program Selection</a:t>
            </a:r>
            <a:endParaRPr lang="en-CA" sz="2400" dirty="0">
              <a:latin typeface="Bodoni MT Black"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04800" y="762000"/>
            <a:ext cx="8610600" cy="5887934"/>
          </a:xfrm>
          <a:prstGeom prst="rect">
            <a:avLst/>
          </a:prstGeom>
          <a:noFill/>
          <a:ln w="9525">
            <a:noFill/>
            <a:miter lim="800000"/>
            <a:headEnd/>
            <a:tailEnd/>
          </a:ln>
        </p:spPr>
      </p:pic>
      <p:sp>
        <p:nvSpPr>
          <p:cNvPr id="5" name="TextBox 4"/>
          <p:cNvSpPr txBox="1"/>
          <p:nvPr/>
        </p:nvSpPr>
        <p:spPr>
          <a:xfrm>
            <a:off x="304800" y="152400"/>
            <a:ext cx="8534400" cy="461665"/>
          </a:xfrm>
          <a:prstGeom prst="rect">
            <a:avLst/>
          </a:prstGeom>
          <a:noFill/>
        </p:spPr>
        <p:txBody>
          <a:bodyPr wrap="square" rtlCol="0">
            <a:spAutoFit/>
          </a:bodyPr>
          <a:lstStyle/>
          <a:p>
            <a:r>
              <a:rPr lang="en-US" sz="2400" dirty="0" smtClean="0">
                <a:latin typeface="Century" pitchFamily="18" charset="0"/>
              </a:rPr>
              <a:t>ESRI Trick: Any GIS feature can be a web hypertext link</a:t>
            </a:r>
            <a:endParaRPr lang="en-CA" sz="2400" dirty="0">
              <a:latin typeface="Century"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85800" y="1143000"/>
            <a:ext cx="7743825" cy="5429250"/>
          </a:xfrm>
          <a:prstGeom prst="rect">
            <a:avLst/>
          </a:prstGeom>
          <a:noFill/>
          <a:ln w="9525">
            <a:noFill/>
            <a:miter lim="800000"/>
            <a:headEnd/>
            <a:tailEnd/>
          </a:ln>
        </p:spPr>
      </p:pic>
      <p:sp>
        <p:nvSpPr>
          <p:cNvPr id="5" name="TextBox 4"/>
          <p:cNvSpPr txBox="1"/>
          <p:nvPr/>
        </p:nvSpPr>
        <p:spPr>
          <a:xfrm>
            <a:off x="457200" y="152400"/>
            <a:ext cx="8305800" cy="400110"/>
          </a:xfrm>
          <a:prstGeom prst="rect">
            <a:avLst/>
          </a:prstGeom>
          <a:noFill/>
        </p:spPr>
        <p:txBody>
          <a:bodyPr wrap="square" rtlCol="0">
            <a:spAutoFit/>
          </a:bodyPr>
          <a:lstStyle/>
          <a:p>
            <a:r>
              <a:rPr lang="en-US" sz="2000" dirty="0" smtClean="0">
                <a:latin typeface="Garamond" pitchFamily="18" charset="0"/>
              </a:rPr>
              <a:t>But the link can be to a Web App that gets a full report from the Data Warehouse</a:t>
            </a:r>
            <a:endParaRPr lang="en-CA" sz="2000" dirty="0">
              <a:latin typeface="Garamon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52400" y="990600"/>
            <a:ext cx="8832565" cy="5510116"/>
          </a:xfrm>
          <a:prstGeom prst="rect">
            <a:avLst/>
          </a:prstGeom>
          <a:noFill/>
          <a:ln w="9525">
            <a:noFill/>
            <a:miter lim="800000"/>
            <a:headEnd/>
            <a:tailEnd/>
          </a:ln>
        </p:spPr>
      </p:pic>
      <p:sp>
        <p:nvSpPr>
          <p:cNvPr id="6" name="TextBox 5"/>
          <p:cNvSpPr txBox="1"/>
          <p:nvPr/>
        </p:nvSpPr>
        <p:spPr>
          <a:xfrm>
            <a:off x="457200" y="152400"/>
            <a:ext cx="8534400" cy="400110"/>
          </a:xfrm>
          <a:prstGeom prst="rect">
            <a:avLst/>
          </a:prstGeom>
          <a:noFill/>
        </p:spPr>
        <p:txBody>
          <a:bodyPr wrap="square" rtlCol="0">
            <a:spAutoFit/>
          </a:bodyPr>
          <a:lstStyle/>
          <a:p>
            <a:r>
              <a:rPr lang="en-US" sz="2000" b="1" dirty="0" smtClean="0">
                <a:latin typeface="Garamond" pitchFamily="18" charset="0"/>
              </a:rPr>
              <a:t>Scrolling down  – all work orders in the Data Warehouse made from OWAM</a:t>
            </a:r>
            <a:endParaRPr lang="en-CA" sz="2000" b="1" dirty="0">
              <a:latin typeface="Garamond"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28600" y="990600"/>
            <a:ext cx="8686800" cy="5319823"/>
          </a:xfrm>
          <a:prstGeom prst="rect">
            <a:avLst/>
          </a:prstGeom>
          <a:noFill/>
          <a:ln w="9525">
            <a:noFill/>
            <a:miter lim="800000"/>
            <a:headEnd/>
            <a:tailEnd/>
          </a:ln>
        </p:spPr>
      </p:pic>
      <p:sp>
        <p:nvSpPr>
          <p:cNvPr id="5" name="TextBox 4"/>
          <p:cNvSpPr txBox="1"/>
          <p:nvPr/>
        </p:nvSpPr>
        <p:spPr>
          <a:xfrm>
            <a:off x="457200" y="152400"/>
            <a:ext cx="8534400" cy="523220"/>
          </a:xfrm>
          <a:prstGeom prst="rect">
            <a:avLst/>
          </a:prstGeom>
          <a:noFill/>
        </p:spPr>
        <p:txBody>
          <a:bodyPr wrap="square" rtlCol="0">
            <a:spAutoFit/>
          </a:bodyPr>
          <a:lstStyle/>
          <a:p>
            <a:pPr algn="ctr"/>
            <a:r>
              <a:rPr lang="en-US" sz="2800" b="1" dirty="0" smtClean="0">
                <a:latin typeface="Garamond" pitchFamily="18" charset="0"/>
              </a:rPr>
              <a:t>Further down – every defect found in those two videos</a:t>
            </a:r>
            <a:endParaRPr lang="en-CA" sz="2800" b="1" dirty="0">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71854" y="1066800"/>
            <a:ext cx="8600292" cy="4724399"/>
          </a:xfrm>
          <a:prstGeom prst="rect">
            <a:avLst/>
          </a:prstGeom>
          <a:noFill/>
          <a:ln w="9525">
            <a:noFill/>
            <a:miter lim="800000"/>
            <a:headEnd/>
            <a:tailEnd/>
          </a:ln>
        </p:spPr>
      </p:pic>
      <p:sp>
        <p:nvSpPr>
          <p:cNvPr id="5" name="TextBox 4"/>
          <p:cNvSpPr txBox="1"/>
          <p:nvPr/>
        </p:nvSpPr>
        <p:spPr>
          <a:xfrm>
            <a:off x="457200" y="152400"/>
            <a:ext cx="8534400" cy="523220"/>
          </a:xfrm>
          <a:prstGeom prst="rect">
            <a:avLst/>
          </a:prstGeom>
          <a:noFill/>
        </p:spPr>
        <p:txBody>
          <a:bodyPr wrap="square" rtlCol="0">
            <a:spAutoFit/>
          </a:bodyPr>
          <a:lstStyle/>
          <a:p>
            <a:pPr algn="ctr"/>
            <a:r>
              <a:rPr lang="en-US" sz="2800" b="1" dirty="0" smtClean="0">
                <a:latin typeface="Garamond" pitchFamily="18" charset="0"/>
              </a:rPr>
              <a:t>Bottom of Web Page: Form for AM Evaluation</a:t>
            </a:r>
            <a:endParaRPr lang="en-CA" sz="2800" b="1" dirty="0">
              <a:latin typeface="Garamon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247650"/>
            <a:ext cx="9001125" cy="6610350"/>
          </a:xfrm>
          <a:prstGeom prst="rect">
            <a:avLst/>
          </a:prstGeom>
          <a:noFill/>
          <a:ln w="9525">
            <a:noFill/>
            <a:miter lim="800000"/>
            <a:headEnd/>
            <a:tailEnd/>
          </a:ln>
        </p:spPr>
      </p:pic>
      <p:sp>
        <p:nvSpPr>
          <p:cNvPr id="3" name="TextBox 2"/>
          <p:cNvSpPr txBox="1"/>
          <p:nvPr/>
        </p:nvSpPr>
        <p:spPr>
          <a:xfrm>
            <a:off x="1981200" y="457200"/>
            <a:ext cx="7010400" cy="461665"/>
          </a:xfrm>
          <a:prstGeom prst="rect">
            <a:avLst/>
          </a:prstGeom>
          <a:solidFill>
            <a:schemeClr val="accent1">
              <a:lumMod val="20000"/>
              <a:lumOff val="80000"/>
            </a:schemeClr>
          </a:solidFill>
        </p:spPr>
        <p:txBody>
          <a:bodyPr wrap="square" rtlCol="0">
            <a:spAutoFit/>
          </a:bodyPr>
          <a:lstStyle/>
          <a:p>
            <a:r>
              <a:rPr lang="en-US" sz="2400" dirty="0" smtClean="0">
                <a:latin typeface="Bodoni MT Black" pitchFamily="18" charset="0"/>
              </a:rPr>
              <a:t>GIS App for San. Lining Program Selection</a:t>
            </a:r>
            <a:endParaRPr lang="en-CA" sz="2400" dirty="0">
              <a:latin typeface="Bodoni MT Black"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Rectangle 5"/>
          <p:cNvSpPr/>
          <p:nvPr/>
        </p:nvSpPr>
        <p:spPr>
          <a:xfrm>
            <a:off x="152400" y="152400"/>
            <a:ext cx="8686800" cy="369332"/>
          </a:xfrm>
          <a:prstGeom prst="rect">
            <a:avLst/>
          </a:prstGeom>
        </p:spPr>
        <p:txBody>
          <a:bodyPr wrap="square">
            <a:spAutoFit/>
          </a:bodyPr>
          <a:lstStyle/>
          <a:p>
            <a:pPr algn="ctr"/>
            <a:r>
              <a:rPr lang="en-US" b="1" dirty="0" smtClean="0"/>
              <a:t>Triple-Bottom Line Exercise from Hunter Water Australia, 2006</a:t>
            </a:r>
            <a:endParaRPr lang="en-CA" b="1" dirty="0"/>
          </a:p>
        </p:txBody>
      </p:sp>
      <p:pic>
        <p:nvPicPr>
          <p:cNvPr id="25601" name="Picture 1"/>
          <p:cNvPicPr>
            <a:picLocks noChangeAspect="1" noChangeArrowheads="1"/>
          </p:cNvPicPr>
          <p:nvPr/>
        </p:nvPicPr>
        <p:blipFill>
          <a:blip r:embed="rId3" cstate="print"/>
          <a:srcRect/>
          <a:stretch>
            <a:fillRect/>
          </a:stretch>
        </p:blipFill>
        <p:spPr bwMode="auto">
          <a:xfrm>
            <a:off x="5753100" y="990600"/>
            <a:ext cx="3390900" cy="3152775"/>
          </a:xfrm>
          <a:prstGeom prst="rect">
            <a:avLst/>
          </a:prstGeom>
          <a:noFill/>
          <a:ln w="31750">
            <a:solidFill>
              <a:schemeClr val="tx1"/>
            </a:solidFill>
            <a:miter lim="800000"/>
            <a:headEnd/>
            <a:tailEnd/>
          </a:ln>
        </p:spPr>
      </p:pic>
      <p:cxnSp>
        <p:nvCxnSpPr>
          <p:cNvPr id="8" name="Straight Arrow Connector 7"/>
          <p:cNvCxnSpPr/>
          <p:nvPr/>
        </p:nvCxnSpPr>
        <p:spPr>
          <a:xfrm rot="10800000">
            <a:off x="5334000" y="1676400"/>
            <a:ext cx="457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334000" y="2362200"/>
            <a:ext cx="419100" cy="2809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838200"/>
            <a:ext cx="5257800" cy="5632311"/>
          </a:xfrm>
          <a:prstGeom prst="rect">
            <a:avLst/>
          </a:prstGeom>
          <a:noFill/>
        </p:spPr>
        <p:txBody>
          <a:bodyPr wrap="square" rtlCol="0">
            <a:spAutoFit/>
          </a:bodyPr>
          <a:lstStyle/>
          <a:p>
            <a:r>
              <a:rPr lang="en-US" sz="2000" b="1" dirty="0" smtClean="0">
                <a:latin typeface="Times New Roman" pitchFamily="18" charset="0"/>
                <a:ea typeface="Verdana" pitchFamily="34" charset="0"/>
                <a:cs typeface="Times New Roman" pitchFamily="18" charset="0"/>
              </a:rPr>
              <a:t>Financial:            </a:t>
            </a:r>
            <a:r>
              <a:rPr lang="en-US" sz="2000" dirty="0" smtClean="0">
                <a:latin typeface="Times New Roman" pitchFamily="18" charset="0"/>
                <a:ea typeface="Verdana" pitchFamily="34" charset="0"/>
                <a:cs typeface="Times New Roman" pitchFamily="18" charset="0"/>
              </a:rPr>
              <a:t>$12,000 to repair (real dollars)</a:t>
            </a:r>
          </a:p>
          <a:p>
            <a:endParaRPr lang="en-US" sz="2000" dirty="0" smtClean="0">
              <a:latin typeface="Times New Roman" pitchFamily="18" charset="0"/>
              <a:ea typeface="Verdana" pitchFamily="34" charset="0"/>
              <a:cs typeface="Times New Roman" pitchFamily="18" charset="0"/>
            </a:endParaRPr>
          </a:p>
          <a:p>
            <a:r>
              <a:rPr lang="en-US" sz="2000" b="1" dirty="0" smtClean="0">
                <a:latin typeface="Times New Roman" pitchFamily="18" charset="0"/>
                <a:ea typeface="Verdana" pitchFamily="34" charset="0"/>
                <a:cs typeface="Times New Roman" pitchFamily="18" charset="0"/>
              </a:rPr>
              <a:t>Environmental:  </a:t>
            </a:r>
            <a:r>
              <a:rPr lang="en-US" sz="2000" dirty="0" smtClean="0">
                <a:latin typeface="Times New Roman" pitchFamily="18" charset="0"/>
                <a:ea typeface="Verdana" pitchFamily="34" charset="0"/>
                <a:cs typeface="Times New Roman" pitchFamily="18" charset="0"/>
              </a:rPr>
              <a:t>$10,000  (would pay to avoid)</a:t>
            </a:r>
          </a:p>
          <a:p>
            <a:endParaRPr lang="en-US" sz="2000" b="1" dirty="0" smtClean="0">
              <a:latin typeface="Times New Roman" pitchFamily="18" charset="0"/>
              <a:ea typeface="Verdana" pitchFamily="34" charset="0"/>
              <a:cs typeface="Times New Roman" pitchFamily="18" charset="0"/>
            </a:endParaRPr>
          </a:p>
          <a:p>
            <a:r>
              <a:rPr lang="en-US" sz="2000" b="1" dirty="0" smtClean="0">
                <a:latin typeface="Times New Roman" pitchFamily="18" charset="0"/>
                <a:ea typeface="Verdana" pitchFamily="34" charset="0"/>
                <a:cs typeface="Times New Roman" pitchFamily="18" charset="0"/>
              </a:rPr>
              <a:t>Social:		</a:t>
            </a:r>
            <a:r>
              <a:rPr lang="en-US" sz="2000" dirty="0" smtClean="0">
                <a:latin typeface="Times New Roman" pitchFamily="18" charset="0"/>
                <a:ea typeface="Verdana" pitchFamily="34" charset="0"/>
                <a:cs typeface="Times New Roman" pitchFamily="18" charset="0"/>
              </a:rPr>
              <a:t>$  1,000  (would pay to avoid)</a:t>
            </a:r>
          </a:p>
          <a:p>
            <a:endParaRPr lang="en-US" sz="2000" b="1" dirty="0" smtClean="0">
              <a:latin typeface="Times New Roman" pitchFamily="18" charset="0"/>
              <a:ea typeface="Verdana" pitchFamily="34" charset="0"/>
              <a:cs typeface="Times New Roman" pitchFamily="18" charset="0"/>
            </a:endParaRPr>
          </a:p>
          <a:p>
            <a:endParaRPr lang="en-US" sz="2000" b="1" dirty="0" smtClean="0">
              <a:latin typeface="Times New Roman" pitchFamily="18" charset="0"/>
              <a:ea typeface="Verdana" pitchFamily="34" charset="0"/>
              <a:cs typeface="Times New Roman" pitchFamily="18" charset="0"/>
            </a:endParaRPr>
          </a:p>
          <a:p>
            <a:r>
              <a:rPr lang="en-US" sz="2000" b="1" dirty="0" smtClean="0">
                <a:latin typeface="Times New Roman" pitchFamily="18" charset="0"/>
                <a:ea typeface="Verdana" pitchFamily="34" charset="0"/>
                <a:cs typeface="Times New Roman" pitchFamily="18" charset="0"/>
              </a:rPr>
              <a:t>Total  TBL Cost of Failure:  $23,000</a:t>
            </a:r>
          </a:p>
          <a:p>
            <a:endParaRPr lang="en-US" sz="2000" b="1" dirty="0" smtClean="0">
              <a:latin typeface="Times New Roman" pitchFamily="18" charset="0"/>
              <a:ea typeface="Verdana" pitchFamily="34" charset="0"/>
              <a:cs typeface="Times New Roman" pitchFamily="18" charset="0"/>
            </a:endParaRPr>
          </a:p>
          <a:p>
            <a:endParaRPr lang="en-US" sz="2000" b="1" dirty="0" smtClean="0">
              <a:latin typeface="Times New Roman" pitchFamily="18" charset="0"/>
              <a:ea typeface="Verdana" pitchFamily="34" charset="0"/>
              <a:cs typeface="Times New Roman" pitchFamily="18" charset="0"/>
            </a:endParaRPr>
          </a:p>
          <a:p>
            <a:r>
              <a:rPr lang="en-US" sz="2000" b="1" dirty="0" smtClean="0">
                <a:latin typeface="Times New Roman" pitchFamily="18" charset="0"/>
                <a:ea typeface="Verdana" pitchFamily="34" charset="0"/>
                <a:cs typeface="Times New Roman" pitchFamily="18" charset="0"/>
              </a:rPr>
              <a:t>Probability of Failure per year, based on AM’s model of what characteristics (material, age, history) are associated with past failures:</a:t>
            </a:r>
          </a:p>
          <a:p>
            <a:endParaRPr lang="en-US" sz="2000" b="1" dirty="0" smtClean="0">
              <a:latin typeface="Times New Roman" pitchFamily="18" charset="0"/>
              <a:ea typeface="Verdana" pitchFamily="34" charset="0"/>
              <a:cs typeface="Times New Roman" pitchFamily="18" charset="0"/>
            </a:endParaRPr>
          </a:p>
          <a:p>
            <a:r>
              <a:rPr lang="en-US" sz="2000" b="1" dirty="0" smtClean="0">
                <a:latin typeface="Times New Roman" pitchFamily="18" charset="0"/>
                <a:ea typeface="Verdana" pitchFamily="34" charset="0"/>
                <a:cs typeface="Times New Roman" pitchFamily="18" charset="0"/>
              </a:rPr>
              <a:t>		1% per year</a:t>
            </a:r>
          </a:p>
          <a:p>
            <a:endParaRPr lang="en-US" sz="2000" b="1" dirty="0" smtClean="0">
              <a:latin typeface="Times New Roman" pitchFamily="18" charset="0"/>
              <a:ea typeface="Verdana" pitchFamily="34" charset="0"/>
              <a:cs typeface="Times New Roman" pitchFamily="18" charset="0"/>
            </a:endParaRPr>
          </a:p>
          <a:p>
            <a:r>
              <a:rPr lang="en-US" sz="2000" b="1" dirty="0" smtClean="0">
                <a:latin typeface="Times New Roman" pitchFamily="18" charset="0"/>
                <a:ea typeface="Verdana" pitchFamily="34" charset="0"/>
                <a:cs typeface="Times New Roman" pitchFamily="18" charset="0"/>
              </a:rPr>
              <a:t>Amount worth spending per year to avoid failure:		 0.01 X $23,000 = $230</a:t>
            </a:r>
            <a:endParaRPr lang="en-CA" sz="2000" b="1" dirty="0">
              <a:latin typeface="Times New Roman" pitchFamily="18" charset="0"/>
              <a:ea typeface="Verdana" pitchFamily="34" charset="0"/>
              <a:cs typeface="Times New Roman" pitchFamily="18" charset="0"/>
            </a:endParaRPr>
          </a:p>
        </p:txBody>
      </p:sp>
      <p:sp>
        <p:nvSpPr>
          <p:cNvPr id="14" name="TextBox 13"/>
          <p:cNvSpPr txBox="1"/>
          <p:nvPr/>
        </p:nvSpPr>
        <p:spPr>
          <a:xfrm>
            <a:off x="5715000" y="4419600"/>
            <a:ext cx="3429000" cy="1477328"/>
          </a:xfrm>
          <a:prstGeom prst="rect">
            <a:avLst/>
          </a:prstGeom>
          <a:noFill/>
        </p:spPr>
        <p:txBody>
          <a:bodyPr wrap="square" rtlCol="0">
            <a:spAutoFit/>
          </a:bodyPr>
          <a:lstStyle/>
          <a:p>
            <a:r>
              <a:rPr lang="en-US" dirty="0" smtClean="0"/>
              <a:t>$230 Per Year becomes this one main’s “budget” for inspections (videos), planned maintenance, and mitigation efforts (ready spare parts, tools for containing spills).</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457200"/>
            <a:ext cx="9144000" cy="3469152"/>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0" y="4038600"/>
            <a:ext cx="9076972" cy="2362200"/>
          </a:xfrm>
          <a:prstGeom prst="rect">
            <a:avLst/>
          </a:prstGeom>
          <a:noFill/>
          <a:ln w="9525">
            <a:noFill/>
            <a:miter lim="800000"/>
            <a:headEnd/>
            <a:tailEnd/>
          </a:ln>
        </p:spPr>
      </p:pic>
      <p:sp>
        <p:nvSpPr>
          <p:cNvPr id="7" name="Rectangle 6"/>
          <p:cNvSpPr/>
          <p:nvPr/>
        </p:nvSpPr>
        <p:spPr>
          <a:xfrm>
            <a:off x="0" y="3962400"/>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0" y="0"/>
            <a:ext cx="8991600" cy="369332"/>
          </a:xfrm>
          <a:prstGeom prst="rect">
            <a:avLst/>
          </a:prstGeom>
          <a:noFill/>
        </p:spPr>
        <p:txBody>
          <a:bodyPr wrap="square" rtlCol="0">
            <a:spAutoFit/>
          </a:bodyPr>
          <a:lstStyle/>
          <a:p>
            <a:pPr algn="ctr"/>
            <a:r>
              <a:rPr lang="en-US" dirty="0" smtClean="0">
                <a:latin typeface="Eras Bold ITC" pitchFamily="34" charset="0"/>
              </a:rPr>
              <a:t>TBL Cost-Benefit Applied to Each Water Main Replacement Candidate</a:t>
            </a:r>
            <a:endParaRPr lang="en-CA" dirty="0">
              <a:latin typeface="Eras Bold ITC"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916623" y="4495800"/>
            <a:ext cx="5227378" cy="23622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0" y="1524000"/>
            <a:ext cx="4016418" cy="53340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886200" y="914399"/>
            <a:ext cx="5257800" cy="3915383"/>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5410200" y="0"/>
            <a:ext cx="3733800" cy="2420717"/>
          </a:xfrm>
          <a:prstGeom prst="rect">
            <a:avLst/>
          </a:prstGeom>
          <a:noFill/>
          <a:ln w="19050">
            <a:solidFill>
              <a:schemeClr val="tx1"/>
            </a:solidFill>
            <a:miter lim="800000"/>
            <a:headEnd/>
            <a:tailEnd/>
          </a:ln>
        </p:spPr>
      </p:pic>
      <p:sp>
        <p:nvSpPr>
          <p:cNvPr id="8" name="TextBox 7"/>
          <p:cNvSpPr txBox="1"/>
          <p:nvPr/>
        </p:nvSpPr>
        <p:spPr>
          <a:xfrm>
            <a:off x="0" y="152400"/>
            <a:ext cx="5638800" cy="830997"/>
          </a:xfrm>
          <a:prstGeom prst="rect">
            <a:avLst/>
          </a:prstGeom>
          <a:noFill/>
        </p:spPr>
        <p:txBody>
          <a:bodyPr wrap="square" rtlCol="0">
            <a:spAutoFit/>
          </a:bodyPr>
          <a:lstStyle/>
          <a:p>
            <a:r>
              <a:rPr lang="en-US" sz="2400" dirty="0" err="1" smtClean="0">
                <a:latin typeface="Arial Black" pitchFamily="34" charset="0"/>
                <a:cs typeface="Narkisim" pitchFamily="34" charset="-79"/>
              </a:rPr>
              <a:t>Mcknight</a:t>
            </a:r>
            <a:r>
              <a:rPr lang="en-US" sz="2400" dirty="0" smtClean="0">
                <a:latin typeface="Arial Black" pitchFamily="34" charset="0"/>
                <a:cs typeface="Narkisim" pitchFamily="34" charset="-79"/>
              </a:rPr>
              <a:t> Blvd. 1200mm Water Main Break at -35C</a:t>
            </a:r>
            <a:endParaRPr lang="en-CA" sz="2400" dirty="0">
              <a:latin typeface="Arial Black" pitchFamily="34" charset="0"/>
              <a:cs typeface="Narkisim"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6" name="Picture 2" descr="H:\CNAM2012\imagesource\linwood.jpg"/>
          <p:cNvPicPr>
            <a:picLocks noChangeAspect="1" noChangeArrowheads="1"/>
          </p:cNvPicPr>
          <p:nvPr/>
        </p:nvPicPr>
        <p:blipFill>
          <a:blip r:embed="rId3" cstate="print"/>
          <a:srcRect/>
          <a:stretch>
            <a:fillRect/>
          </a:stretch>
        </p:blipFill>
        <p:spPr bwMode="auto">
          <a:xfrm>
            <a:off x="-1" y="0"/>
            <a:ext cx="9143999" cy="6858000"/>
          </a:xfrm>
          <a:prstGeom prst="rect">
            <a:avLst/>
          </a:prstGeom>
          <a:noFill/>
        </p:spPr>
      </p:pic>
      <p:pic>
        <p:nvPicPr>
          <p:cNvPr id="1027" name="Picture 3" descr="H:\CNAM2012\imagesource\big_trench.jpg"/>
          <p:cNvPicPr>
            <a:picLocks noChangeAspect="1" noChangeArrowheads="1"/>
          </p:cNvPicPr>
          <p:nvPr/>
        </p:nvPicPr>
        <p:blipFill>
          <a:blip r:embed="rId4" cstate="print"/>
          <a:srcRect/>
          <a:stretch>
            <a:fillRect/>
          </a:stretch>
        </p:blipFill>
        <p:spPr bwMode="auto">
          <a:xfrm>
            <a:off x="4368801" y="0"/>
            <a:ext cx="4775199" cy="3581400"/>
          </a:xfrm>
          <a:prstGeom prst="rect">
            <a:avLst/>
          </a:prstGeom>
          <a:noFill/>
          <a:ln w="9525">
            <a:solidFill>
              <a:schemeClr val="tx1"/>
            </a:solidFill>
          </a:ln>
          <a:effectLst>
            <a:outerShdw blurRad="50800" dist="50800" dir="5400000" algn="ctr" rotWithShape="0">
              <a:schemeClr val="bg1">
                <a:lumMod val="75000"/>
              </a:scheme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0" y="1110598"/>
            <a:ext cx="9144000" cy="5747402"/>
          </a:xfrm>
          <a:prstGeom prst="rect">
            <a:avLst/>
          </a:prstGeom>
          <a:noFill/>
          <a:ln w="19050">
            <a:solidFill>
              <a:schemeClr val="accent2"/>
            </a:solidFill>
            <a:miter lim="800000"/>
            <a:headEnd/>
            <a:tailEnd/>
          </a:ln>
        </p:spPr>
      </p:pic>
      <p:sp>
        <p:nvSpPr>
          <p:cNvPr id="3" name="TextBox 2"/>
          <p:cNvSpPr txBox="1"/>
          <p:nvPr/>
        </p:nvSpPr>
        <p:spPr>
          <a:xfrm>
            <a:off x="152400" y="152400"/>
            <a:ext cx="8839200" cy="892552"/>
          </a:xfrm>
          <a:prstGeom prst="rect">
            <a:avLst/>
          </a:prstGeom>
          <a:noFill/>
        </p:spPr>
        <p:txBody>
          <a:bodyPr wrap="square" rtlCol="0">
            <a:spAutoFit/>
          </a:bodyPr>
          <a:lstStyle/>
          <a:p>
            <a:r>
              <a:rPr lang="en-US" sz="2800" b="1" dirty="0" smtClean="0">
                <a:latin typeface="Mongolian Baiti" pitchFamily="66" charset="0"/>
                <a:cs typeface="Mongolian Baiti" pitchFamily="66" charset="0"/>
              </a:rPr>
              <a:t>Solutions Justified by Risk Analysis for Water Feedermains:</a:t>
            </a:r>
          </a:p>
          <a:p>
            <a:pPr algn="ctr"/>
            <a:r>
              <a:rPr lang="en-US" sz="2400" dirty="0" smtClean="0">
                <a:latin typeface="Mongolian Baiti" pitchFamily="66" charset="0"/>
                <a:cs typeface="Mongolian Baiti" pitchFamily="66" charset="0"/>
              </a:rPr>
              <a:t>Soil Sampling for Sulfates   –   $1M/yr Inspections   –   Spare Parts</a:t>
            </a:r>
            <a:endParaRPr lang="en-CA" sz="2400" dirty="0">
              <a:latin typeface="Mongolian Baiti" pitchFamily="66" charset="0"/>
              <a:cs typeface="Mongolian Baiti" pitchFamily="66" charset="0"/>
            </a:endParaRPr>
          </a:p>
        </p:txBody>
      </p:sp>
      <p:sp>
        <p:nvSpPr>
          <p:cNvPr id="4" name="TextBox 3"/>
          <p:cNvSpPr txBox="1"/>
          <p:nvPr/>
        </p:nvSpPr>
        <p:spPr>
          <a:xfrm>
            <a:off x="3886200" y="1371600"/>
            <a:ext cx="2971800" cy="2862322"/>
          </a:xfrm>
          <a:prstGeom prst="rect">
            <a:avLst/>
          </a:prstGeom>
          <a:solidFill>
            <a:schemeClr val="accent6">
              <a:lumMod val="20000"/>
              <a:lumOff val="80000"/>
            </a:schemeClr>
          </a:solidFill>
          <a:ln w="25400">
            <a:solidFill>
              <a:schemeClr val="accent2">
                <a:lumMod val="75000"/>
              </a:schemeClr>
            </a:solidFill>
          </a:ln>
        </p:spPr>
        <p:txBody>
          <a:bodyPr wrap="square" rtlCol="0">
            <a:spAutoFit/>
          </a:bodyPr>
          <a:lstStyle/>
          <a:p>
            <a:r>
              <a:rPr lang="en-US" dirty="0" smtClean="0">
                <a:latin typeface="Aharoni" pitchFamily="2" charset="-79"/>
                <a:cs typeface="Aharoni" pitchFamily="2" charset="-79"/>
              </a:rPr>
              <a:t>Inspection Technologies:</a:t>
            </a:r>
          </a:p>
          <a:p>
            <a:endParaRPr lang="en-US" dirty="0" smtClean="0">
              <a:latin typeface="Aharoni" pitchFamily="2" charset="-79"/>
              <a:cs typeface="Aharoni" pitchFamily="2" charset="-79"/>
            </a:endParaRPr>
          </a:p>
          <a:p>
            <a:pPr>
              <a:buFontTx/>
              <a:buChar char="-"/>
            </a:pPr>
            <a:r>
              <a:rPr lang="en-US" dirty="0" smtClean="0">
                <a:latin typeface="Aharoni" pitchFamily="2" charset="-79"/>
                <a:cs typeface="Aharoni" pitchFamily="2" charset="-79"/>
              </a:rPr>
              <a:t>Electromagnetic</a:t>
            </a:r>
            <a:r>
              <a:rPr lang="en-CA" dirty="0" smtClean="0">
                <a:latin typeface="Aharoni" pitchFamily="2" charset="-79"/>
                <a:cs typeface="Aharoni" pitchFamily="2" charset="-79"/>
              </a:rPr>
              <a:t/>
            </a:r>
            <a:br>
              <a:rPr lang="en-CA" dirty="0" smtClean="0">
                <a:latin typeface="Aharoni" pitchFamily="2" charset="-79"/>
                <a:cs typeface="Aharoni" pitchFamily="2" charset="-79"/>
              </a:rPr>
            </a:br>
            <a:r>
              <a:rPr lang="en-CA" dirty="0" smtClean="0">
                <a:latin typeface="Aharoni" pitchFamily="2" charset="-79"/>
                <a:cs typeface="Aharoni" pitchFamily="2" charset="-79"/>
              </a:rPr>
              <a:t>  For Wire Breaks in CON</a:t>
            </a:r>
          </a:p>
          <a:p>
            <a:pPr>
              <a:buFontTx/>
              <a:buChar char="-"/>
            </a:pPr>
            <a:endParaRPr lang="en-US" dirty="0" smtClean="0">
              <a:latin typeface="Aharoni" pitchFamily="2" charset="-79"/>
              <a:cs typeface="Aharoni" pitchFamily="2" charset="-79"/>
            </a:endParaRPr>
          </a:p>
          <a:p>
            <a:pPr>
              <a:buFontTx/>
              <a:buChar char="-"/>
            </a:pPr>
            <a:r>
              <a:rPr lang="en-US" dirty="0" smtClean="0">
                <a:latin typeface="Aharoni" pitchFamily="2" charset="-79"/>
                <a:cs typeface="Aharoni" pitchFamily="2" charset="-79"/>
              </a:rPr>
              <a:t>Leak Detection with Microphones, </a:t>
            </a:r>
            <a:r>
              <a:rPr lang="en-US" dirty="0" err="1" smtClean="0">
                <a:latin typeface="Aharoni" pitchFamily="2" charset="-79"/>
                <a:cs typeface="Aharoni" pitchFamily="2" charset="-79"/>
              </a:rPr>
              <a:t>Fibre</a:t>
            </a:r>
            <a:r>
              <a:rPr lang="en-US" dirty="0" smtClean="0">
                <a:latin typeface="Aharoni" pitchFamily="2" charset="-79"/>
                <a:cs typeface="Aharoni" pitchFamily="2" charset="-79"/>
              </a:rPr>
              <a:t>-Optic,</a:t>
            </a:r>
            <a:br>
              <a:rPr lang="en-US" dirty="0" smtClean="0">
                <a:latin typeface="Aharoni" pitchFamily="2" charset="-79"/>
                <a:cs typeface="Aharoni" pitchFamily="2" charset="-79"/>
              </a:rPr>
            </a:br>
            <a:r>
              <a:rPr lang="en-US" dirty="0" smtClean="0">
                <a:latin typeface="Aharoni" pitchFamily="2" charset="-79"/>
                <a:cs typeface="Aharoni" pitchFamily="2" charset="-79"/>
              </a:rPr>
              <a:t>“Smart Ball”</a:t>
            </a:r>
          </a:p>
          <a:p>
            <a:pPr>
              <a:buFontTx/>
              <a:buChar char="-"/>
            </a:pPr>
            <a:endParaRPr lang="en-US" dirty="0" smtClean="0">
              <a:latin typeface="Aharoni" pitchFamily="2" charset="-79"/>
              <a:cs typeface="Aharoni" pitchFamily="2" charset="-79"/>
            </a:endParaRPr>
          </a:p>
          <a:p>
            <a:pPr>
              <a:buFontTx/>
              <a:buChar char="-"/>
            </a:pPr>
            <a:r>
              <a:rPr lang="en-US" dirty="0" smtClean="0">
                <a:latin typeface="Aharoni" pitchFamily="2" charset="-79"/>
                <a:cs typeface="Aharoni" pitchFamily="2" charset="-79"/>
              </a:rPr>
              <a:t>Still Experimenting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cstate="print"/>
          <a:srcRect/>
          <a:stretch>
            <a:fillRect/>
          </a:stretch>
        </p:blipFill>
        <p:spPr bwMode="auto">
          <a:xfrm>
            <a:off x="0" y="1117282"/>
            <a:ext cx="9122664" cy="5740718"/>
          </a:xfrm>
          <a:prstGeom prst="rect">
            <a:avLst/>
          </a:prstGeom>
          <a:noFill/>
          <a:ln w="25400">
            <a:solidFill>
              <a:schemeClr val="tx2">
                <a:lumMod val="75000"/>
              </a:schemeClr>
            </a:solidFill>
            <a:miter lim="800000"/>
            <a:headEnd/>
            <a:tailEnd/>
          </a:ln>
        </p:spPr>
      </p:pic>
      <p:sp>
        <p:nvSpPr>
          <p:cNvPr id="7" name="TextBox 6"/>
          <p:cNvSpPr txBox="1"/>
          <p:nvPr/>
        </p:nvSpPr>
        <p:spPr>
          <a:xfrm>
            <a:off x="152400" y="0"/>
            <a:ext cx="8763000" cy="1077218"/>
          </a:xfrm>
          <a:prstGeom prst="rect">
            <a:avLst/>
          </a:prstGeom>
          <a:noFill/>
        </p:spPr>
        <p:txBody>
          <a:bodyPr wrap="square" rtlCol="0">
            <a:spAutoFit/>
          </a:bodyPr>
          <a:lstStyle/>
          <a:p>
            <a:pPr algn="ctr"/>
            <a:r>
              <a:rPr lang="en-US" sz="3200" dirty="0" smtClean="0">
                <a:latin typeface="Rockwell" pitchFamily="18" charset="0"/>
              </a:rPr>
              <a:t>A Risk Matrix that Uses </a:t>
            </a:r>
            <a:r>
              <a:rPr lang="en-US" sz="3200" b="1" dirty="0" smtClean="0">
                <a:latin typeface="Rockwell" pitchFamily="18" charset="0"/>
              </a:rPr>
              <a:t>DOLLARS </a:t>
            </a:r>
            <a:r>
              <a:rPr lang="en-US" sz="3200" dirty="0" smtClean="0">
                <a:latin typeface="Rockwell" pitchFamily="18" charset="0"/>
              </a:rPr>
              <a:t>for Risk,</a:t>
            </a:r>
          </a:p>
          <a:p>
            <a:pPr algn="ctr"/>
            <a:r>
              <a:rPr lang="en-US" sz="3200" dirty="0" smtClean="0">
                <a:latin typeface="Rockwell" pitchFamily="18" charset="0"/>
              </a:rPr>
              <a:t> not just “High Medium Low”</a:t>
            </a:r>
            <a:endParaRPr lang="en-CA" sz="3200" b="1" dirty="0">
              <a:latin typeface="Rockwell"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10086975" cy="745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0" y="0"/>
            <a:ext cx="9801225" cy="724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0" y="533399"/>
            <a:ext cx="9144000" cy="6292645"/>
          </a:xfrm>
          <a:prstGeom prst="rect">
            <a:avLst/>
          </a:prstGeom>
          <a:noFill/>
          <a:ln w="9525">
            <a:noFill/>
            <a:miter lim="800000"/>
            <a:headEnd/>
            <a:tailEnd/>
          </a:ln>
        </p:spPr>
      </p:pic>
      <p:sp>
        <p:nvSpPr>
          <p:cNvPr id="5" name="TextBox 4"/>
          <p:cNvSpPr txBox="1"/>
          <p:nvPr/>
        </p:nvSpPr>
        <p:spPr>
          <a:xfrm>
            <a:off x="0" y="0"/>
            <a:ext cx="9144000" cy="553998"/>
          </a:xfrm>
          <a:prstGeom prst="rect">
            <a:avLst/>
          </a:prstGeom>
          <a:noFill/>
        </p:spPr>
        <p:txBody>
          <a:bodyPr wrap="square" rtlCol="0">
            <a:spAutoFit/>
          </a:bodyPr>
          <a:lstStyle/>
          <a:p>
            <a:r>
              <a:rPr lang="en-US" sz="3000" dirty="0" smtClean="0">
                <a:latin typeface="Batang" pitchFamily="18" charset="-127"/>
                <a:ea typeface="Batang" pitchFamily="18" charset="-127"/>
              </a:rPr>
              <a:t>Infrastructure Status Report – “prep” for TCA</a:t>
            </a:r>
            <a:endParaRPr lang="en-CA" sz="3000"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0" y="666962"/>
            <a:ext cx="9144000" cy="6191038"/>
          </a:xfrm>
          <a:prstGeom prst="rect">
            <a:avLst/>
          </a:prstGeom>
          <a:noFill/>
          <a:ln w="9525">
            <a:noFill/>
            <a:miter lim="800000"/>
            <a:headEnd/>
            <a:tailEnd/>
          </a:ln>
        </p:spPr>
      </p:pic>
      <p:sp>
        <p:nvSpPr>
          <p:cNvPr id="4" name="TextBox 3"/>
          <p:cNvSpPr txBox="1"/>
          <p:nvPr/>
        </p:nvSpPr>
        <p:spPr>
          <a:xfrm>
            <a:off x="0" y="152400"/>
            <a:ext cx="9144000" cy="461665"/>
          </a:xfrm>
          <a:prstGeom prst="rect">
            <a:avLst/>
          </a:prstGeom>
          <a:noFill/>
        </p:spPr>
        <p:txBody>
          <a:bodyPr wrap="square" rtlCol="0">
            <a:spAutoFit/>
          </a:bodyPr>
          <a:lstStyle/>
          <a:p>
            <a:r>
              <a:rPr lang="en-US" sz="2400" dirty="0" smtClean="0">
                <a:latin typeface="Hobo Std" pitchFamily="34" charset="0"/>
              </a:rPr>
              <a:t>TBL Order-of-Magnitude Risk Analysis Won Over the Plant Staff</a:t>
            </a:r>
            <a:endParaRPr lang="en-CA" sz="2400" dirty="0">
              <a:latin typeface="Hobo Std"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1751370"/>
            <a:ext cx="9144000" cy="5106630"/>
          </a:xfrm>
          <a:prstGeom prst="rect">
            <a:avLst/>
          </a:prstGeom>
          <a:noFill/>
          <a:ln w="9525">
            <a:noFill/>
            <a:miter lim="800000"/>
            <a:headEnd/>
            <a:tailEnd/>
          </a:ln>
        </p:spPr>
      </p:pic>
      <p:sp>
        <p:nvSpPr>
          <p:cNvPr id="4" name="TextBox 3"/>
          <p:cNvSpPr txBox="1"/>
          <p:nvPr/>
        </p:nvSpPr>
        <p:spPr>
          <a:xfrm>
            <a:off x="228600" y="152400"/>
            <a:ext cx="8534400" cy="1384995"/>
          </a:xfrm>
          <a:prstGeom prst="rect">
            <a:avLst/>
          </a:prstGeom>
          <a:noFill/>
        </p:spPr>
        <p:txBody>
          <a:bodyPr wrap="square" rtlCol="0">
            <a:spAutoFit/>
          </a:bodyPr>
          <a:lstStyle/>
          <a:p>
            <a:r>
              <a:rPr lang="en-US" sz="2800" dirty="0" smtClean="0">
                <a:latin typeface="Vani" pitchFamily="34" charset="0"/>
                <a:cs typeface="Vani" pitchFamily="34" charset="0"/>
              </a:rPr>
              <a:t>Business Cases “TBL”  Valuation was Standardized</a:t>
            </a:r>
          </a:p>
          <a:p>
            <a:endParaRPr lang="en-US" sz="2800" dirty="0" smtClean="0">
              <a:latin typeface="Vani" pitchFamily="34" charset="0"/>
              <a:cs typeface="Vani" pitchFamily="34" charset="0"/>
            </a:endParaRPr>
          </a:p>
          <a:p>
            <a:r>
              <a:rPr lang="en-US" sz="2800" dirty="0" smtClean="0">
                <a:latin typeface="Vani" pitchFamily="34" charset="0"/>
                <a:cs typeface="Vani" pitchFamily="34" charset="0"/>
              </a:rPr>
              <a:t>Spreadsheet where you just checked off impacts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991600" cy="6001643"/>
          </a:xfrm>
          <a:prstGeom prst="rect">
            <a:avLst/>
          </a:prstGeom>
          <a:noFill/>
        </p:spPr>
        <p:txBody>
          <a:bodyPr wrap="square" rtlCol="0">
            <a:spAutoFit/>
          </a:bodyPr>
          <a:lstStyle/>
          <a:p>
            <a:pPr algn="ctr"/>
            <a:r>
              <a:rPr lang="en-US" sz="3600" dirty="0" smtClean="0">
                <a:latin typeface="Rockwell Extra Bold" pitchFamily="18" charset="0"/>
              </a:rPr>
              <a:t>Summary</a:t>
            </a:r>
          </a:p>
          <a:p>
            <a:pPr algn="ctr"/>
            <a:endParaRPr lang="en-US" sz="3600" dirty="0" smtClean="0">
              <a:latin typeface="Rockwell Extra Bold" pitchFamily="18" charset="0"/>
            </a:endParaRPr>
          </a:p>
          <a:p>
            <a:pPr>
              <a:buFont typeface="Arial" pitchFamily="34" charset="0"/>
              <a:buChar char="•"/>
            </a:pPr>
            <a:r>
              <a:rPr lang="en-US" sz="3600" dirty="0" smtClean="0">
                <a:latin typeface="Rockwell Extra Bold" pitchFamily="18" charset="0"/>
              </a:rPr>
              <a:t> </a:t>
            </a:r>
            <a:r>
              <a:rPr lang="en-US" sz="2400" dirty="0" smtClean="0">
                <a:latin typeface="Rockwell Extra Bold" pitchFamily="18" charset="0"/>
              </a:rPr>
              <a:t>Asset Management is just Cost/Benefit Analysis</a:t>
            </a:r>
            <a:br>
              <a:rPr lang="en-US" sz="2400" dirty="0" smtClean="0">
                <a:latin typeface="Rockwell Extra Bold" pitchFamily="18" charset="0"/>
              </a:rPr>
            </a:br>
            <a:endParaRPr lang="en-US" sz="2400" dirty="0" smtClean="0">
              <a:latin typeface="Rockwell Extra Bold" pitchFamily="18" charset="0"/>
            </a:endParaRPr>
          </a:p>
          <a:p>
            <a:pPr>
              <a:buFont typeface="Arial" pitchFamily="34" charset="0"/>
              <a:buChar char="•"/>
            </a:pPr>
            <a:r>
              <a:rPr lang="en-US" sz="2400" dirty="0" smtClean="0">
                <a:latin typeface="Rockwell Extra Bold" pitchFamily="18" charset="0"/>
              </a:rPr>
              <a:t> Balances Operating vs. Capital Solutions</a:t>
            </a:r>
            <a:br>
              <a:rPr lang="en-US" sz="2400" dirty="0" smtClean="0">
                <a:latin typeface="Rockwell Extra Bold" pitchFamily="18" charset="0"/>
              </a:rPr>
            </a:br>
            <a:r>
              <a:rPr lang="en-US" sz="2400" dirty="0" smtClean="0">
                <a:latin typeface="Rockwell Extra Bold" pitchFamily="18" charset="0"/>
              </a:rPr>
              <a:t>	by using NPV calculations</a:t>
            </a:r>
            <a:br>
              <a:rPr lang="en-US" sz="2400" dirty="0" smtClean="0">
                <a:latin typeface="Rockwell Extra Bold" pitchFamily="18" charset="0"/>
              </a:rPr>
            </a:br>
            <a:endParaRPr lang="en-US" sz="2400" dirty="0" smtClean="0">
              <a:latin typeface="Rockwell Extra Bold" pitchFamily="18" charset="0"/>
            </a:endParaRPr>
          </a:p>
          <a:p>
            <a:pPr>
              <a:buFont typeface="Arial" pitchFamily="34" charset="0"/>
              <a:buChar char="•"/>
            </a:pPr>
            <a:r>
              <a:rPr lang="en-US" sz="2400" dirty="0" smtClean="0">
                <a:latin typeface="Rockwell Extra Bold" pitchFamily="18" charset="0"/>
              </a:rPr>
              <a:t> Includes Triple-Bottom-Line DOLLAR 	valuations of poor service, environmental</a:t>
            </a:r>
            <a:br>
              <a:rPr lang="en-US" sz="2400" dirty="0" smtClean="0">
                <a:latin typeface="Rockwell Extra Bold" pitchFamily="18" charset="0"/>
              </a:rPr>
            </a:br>
            <a:r>
              <a:rPr lang="en-US" sz="2400" dirty="0" smtClean="0">
                <a:latin typeface="Rockwell Extra Bold" pitchFamily="18" charset="0"/>
              </a:rPr>
              <a:t>	and social damages</a:t>
            </a:r>
            <a:br>
              <a:rPr lang="en-US" sz="2400" dirty="0" smtClean="0">
                <a:latin typeface="Rockwell Extra Bold" pitchFamily="18" charset="0"/>
              </a:rPr>
            </a:br>
            <a:endParaRPr lang="en-US" sz="2400" dirty="0" smtClean="0">
              <a:latin typeface="Rockwell Extra Bold" pitchFamily="18" charset="0"/>
            </a:endParaRPr>
          </a:p>
          <a:p>
            <a:pPr>
              <a:buFont typeface="Arial" pitchFamily="34" charset="0"/>
              <a:buChar char="•"/>
            </a:pPr>
            <a:r>
              <a:rPr lang="en-US" sz="2400" dirty="0" smtClean="0">
                <a:latin typeface="Rockwell Extra Bold" pitchFamily="18" charset="0"/>
              </a:rPr>
              <a:t> Applies a CONSISTENT set of rules to all assets</a:t>
            </a:r>
            <a:br>
              <a:rPr lang="en-US" sz="2400" dirty="0" smtClean="0">
                <a:latin typeface="Rockwell Extra Bold" pitchFamily="18" charset="0"/>
              </a:rPr>
            </a:br>
            <a:r>
              <a:rPr lang="en-US" sz="2400" dirty="0" smtClean="0">
                <a:latin typeface="Rockwell Extra Bold" pitchFamily="18" charset="0"/>
              </a:rPr>
              <a:t>	and to all work areas</a:t>
            </a:r>
          </a:p>
          <a:p>
            <a:pPr>
              <a:buFont typeface="Arial" pitchFamily="34" charset="0"/>
              <a:buChar char="•"/>
            </a:pPr>
            <a:endParaRPr lang="en-CA" sz="3600" dirty="0">
              <a:latin typeface="Rockwell Extra Bol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050" name="Picture 2" descr="H:\CNAM2012\imagesource\cal_growth_mon.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074" name="Picture 2" descr="H:\CNAM2012\imagesource\cal_growth_cal.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098" name="Picture 2" descr="H:\CNAM2012\imagesource\san_by_material2012.png"/>
          <p:cNvPicPr>
            <a:picLocks noChangeAspect="1" noChangeArrowheads="1"/>
          </p:cNvPicPr>
          <p:nvPr/>
        </p:nvPicPr>
        <p:blipFill>
          <a:blip r:embed="rId3" cstate="print"/>
          <a:srcRect/>
          <a:stretch>
            <a:fillRect/>
          </a:stretch>
        </p:blipFill>
        <p:spPr bwMode="auto">
          <a:xfrm>
            <a:off x="2217738" y="0"/>
            <a:ext cx="4992679"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09800" y="0"/>
            <a:ext cx="504451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170" name="Picture 2" descr="H:\CNAM2012\imagesource\bieber.png"/>
          <p:cNvPicPr>
            <a:picLocks noChangeAspect="1" noChangeArrowheads="1"/>
          </p:cNvPicPr>
          <p:nvPr/>
        </p:nvPicPr>
        <p:blipFill>
          <a:blip r:embed="rId3" cstate="print"/>
          <a:srcRect/>
          <a:stretch>
            <a:fillRect/>
          </a:stretch>
        </p:blipFill>
        <p:spPr bwMode="auto">
          <a:xfrm>
            <a:off x="1" y="118731"/>
            <a:ext cx="9144000" cy="66630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194" name="Picture 2" descr="H:\CNAM2012\imagesource\history2012.png"/>
          <p:cNvPicPr>
            <a:picLocks noChangeAspect="1" noChangeArrowheads="1"/>
          </p:cNvPicPr>
          <p:nvPr/>
        </p:nvPicPr>
        <p:blipFill>
          <a:blip r:embed="rId3" cstate="print"/>
          <a:srcRect/>
          <a:stretch>
            <a:fillRect/>
          </a:stretch>
        </p:blipFill>
        <p:spPr bwMode="auto">
          <a:xfrm>
            <a:off x="3" y="2"/>
            <a:ext cx="9164863"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5640</Words>
  <Application>Microsoft Office PowerPoint</Application>
  <PresentationFormat>On-screen Show (4:3)</PresentationFormat>
  <Paragraphs>173</Paragraphs>
  <Slides>37</Slides>
  <Notes>37</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37</vt:i4>
      </vt:variant>
    </vt:vector>
  </HeadingPairs>
  <TitlesOfParts>
    <vt:vector size="60" baseType="lpstr">
      <vt:lpstr>Arial</vt:lpstr>
      <vt:lpstr>Elephant</vt:lpstr>
      <vt:lpstr>Verdana</vt:lpstr>
      <vt:lpstr>Rockwell Extra Bold</vt:lpstr>
      <vt:lpstr>Calibri</vt:lpstr>
      <vt:lpstr>Hobo Std</vt:lpstr>
      <vt:lpstr>Adobe Caslon Pro Bold</vt:lpstr>
      <vt:lpstr>Eras Bold ITC</vt:lpstr>
      <vt:lpstr>Franklin Gothic Medium</vt:lpstr>
      <vt:lpstr>Vani</vt:lpstr>
      <vt:lpstr>Arial Black</vt:lpstr>
      <vt:lpstr>Narkisim</vt:lpstr>
      <vt:lpstr>Rockwell</vt:lpstr>
      <vt:lpstr>Garamond</vt:lpstr>
      <vt:lpstr>Adobe Garamond Pro Bold</vt:lpstr>
      <vt:lpstr>Adobe Heiti Std R</vt:lpstr>
      <vt:lpstr>Bodoni MT Black</vt:lpstr>
      <vt:lpstr>Mongolian Baiti</vt:lpstr>
      <vt:lpstr>Times New Roman</vt:lpstr>
      <vt:lpstr>Century</vt:lpstr>
      <vt:lpstr>Aharoni</vt:lpstr>
      <vt:lpstr>Batang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of Calgary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rbrander</dc:creator>
  <cp:lastModifiedBy>showcase</cp:lastModifiedBy>
  <cp:revision>148</cp:revision>
  <dcterms:created xsi:type="dcterms:W3CDTF">2012-03-22T23:22:19Z</dcterms:created>
  <dcterms:modified xsi:type="dcterms:W3CDTF">2012-05-07T13:09:39Z</dcterms:modified>
</cp:coreProperties>
</file>